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6" r:id="rId4"/>
  </p:sldMasterIdLst>
  <p:notesMasterIdLst>
    <p:notesMasterId r:id="rId49"/>
  </p:notesMasterIdLst>
  <p:handoutMasterIdLst>
    <p:handoutMasterId r:id="rId50"/>
  </p:handoutMasterIdLst>
  <p:sldIdLst>
    <p:sldId id="256" r:id="rId5"/>
    <p:sldId id="257" r:id="rId6"/>
    <p:sldId id="258" r:id="rId7"/>
    <p:sldId id="259" r:id="rId8"/>
    <p:sldId id="260" r:id="rId9"/>
    <p:sldId id="261" r:id="rId10"/>
    <p:sldId id="262" r:id="rId11"/>
    <p:sldId id="281" r:id="rId12"/>
    <p:sldId id="280" r:id="rId13"/>
    <p:sldId id="292" r:id="rId14"/>
    <p:sldId id="282" r:id="rId15"/>
    <p:sldId id="264" r:id="rId16"/>
    <p:sldId id="265" r:id="rId17"/>
    <p:sldId id="266" r:id="rId18"/>
    <p:sldId id="267" r:id="rId19"/>
    <p:sldId id="268" r:id="rId20"/>
    <p:sldId id="293" r:id="rId21"/>
    <p:sldId id="291" r:id="rId22"/>
    <p:sldId id="294" r:id="rId23"/>
    <p:sldId id="295" r:id="rId24"/>
    <p:sldId id="269" r:id="rId25"/>
    <p:sldId id="270" r:id="rId26"/>
    <p:sldId id="271" r:id="rId27"/>
    <p:sldId id="272" r:id="rId28"/>
    <p:sldId id="273" r:id="rId29"/>
    <p:sldId id="298" r:id="rId30"/>
    <p:sldId id="299" r:id="rId31"/>
    <p:sldId id="300" r:id="rId32"/>
    <p:sldId id="274" r:id="rId33"/>
    <p:sldId id="275" r:id="rId34"/>
    <p:sldId id="283" r:id="rId35"/>
    <p:sldId id="285" r:id="rId36"/>
    <p:sldId id="276" r:id="rId37"/>
    <p:sldId id="286" r:id="rId38"/>
    <p:sldId id="277" r:id="rId39"/>
    <p:sldId id="284" r:id="rId40"/>
    <p:sldId id="287" r:id="rId41"/>
    <p:sldId id="288" r:id="rId42"/>
    <p:sldId id="289" r:id="rId43"/>
    <p:sldId id="296" r:id="rId44"/>
    <p:sldId id="278" r:id="rId45"/>
    <p:sldId id="297" r:id="rId46"/>
    <p:sldId id="279" r:id="rId47"/>
    <p:sldId id="290" r:id="rId48"/>
  </p:sldIdLst>
  <p:sldSz cx="9144000" cy="6858000" type="screen4x3"/>
  <p:notesSz cx="6858000" cy="9144000"/>
  <p:defaultTextStyle>
    <a:defPPr>
      <a:defRPr lang="en-US"/>
    </a:defPPr>
    <a:lvl1pPr algn="ctr" rtl="0" eaLnBrk="0" fontAlgn="base" hangingPunct="0">
      <a:spcBef>
        <a:spcPct val="0"/>
      </a:spcBef>
      <a:spcAft>
        <a:spcPct val="0"/>
      </a:spcAft>
      <a:defRPr sz="2400" b="1"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FF"/>
    <a:srgbClr val="D60093"/>
    <a:srgbClr val="FF99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80" autoAdjust="0"/>
    <p:restoredTop sz="94660"/>
  </p:normalViewPr>
  <p:slideViewPr>
    <p:cSldViewPr>
      <p:cViewPr varScale="1">
        <p:scale>
          <a:sx n="73" d="100"/>
          <a:sy n="73" d="100"/>
        </p:scale>
        <p:origin x="-17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C32809-4483-4E40-9D27-DF65B0BFF1BF}" type="datetimeFigureOut">
              <a:rPr lang="en-US" smtClean="0"/>
              <a:pPr/>
              <a:t>11-Jul-15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60100D-08F5-4F26-ABE7-D19BA23246B8}" type="slidenum">
              <a:rPr lang="en-US" smtClean="0"/>
              <a:pPr/>
              <a:t>‹#›</a:t>
            </a:fld>
            <a:endParaRPr lang="en-US"/>
          </a:p>
        </p:txBody>
      </p:sp>
    </p:spTree>
    <p:extLst>
      <p:ext uri="{BB962C8B-B14F-4D97-AF65-F5344CB8AC3E}">
        <p14:creationId xmlns:p14="http://schemas.microsoft.com/office/powerpoint/2010/main" xmlns="" val="1377400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lvl1pPr>
          </a:lstStyle>
          <a:p>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lvl1pPr>
          </a:lstStyle>
          <a:p>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5C098DB9-CBED-46C7-B119-FA4A38EEA527}" type="slidenum">
              <a:rPr lang="en-US"/>
              <a:pPr/>
              <a:t>‹#›</a:t>
            </a:fld>
            <a:endParaRPr lang="en-US"/>
          </a:p>
        </p:txBody>
      </p:sp>
    </p:spTree>
    <p:extLst>
      <p:ext uri="{BB962C8B-B14F-4D97-AF65-F5344CB8AC3E}">
        <p14:creationId xmlns:p14="http://schemas.microsoft.com/office/powerpoint/2010/main" xmlns="" val="2804048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79D321-1E42-4E75-BC3A-090D25E3A38B}" type="slidenum">
              <a:rPr lang="en-US"/>
              <a:pPr/>
              <a:t>9</a:t>
            </a:fld>
            <a:endParaRPr lang="en-US"/>
          </a:p>
        </p:txBody>
      </p:sp>
      <p:sp>
        <p:nvSpPr>
          <p:cNvPr id="71682"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xmlns="">
                <a:noFill/>
              </a14:hiddenFill>
            </a:ext>
          </a:extLst>
        </p:spPr>
      </p:sp>
      <p:sp>
        <p:nvSpPr>
          <p:cNvPr id="71683" name="Rectangle 3"/>
          <p:cNvSpPr>
            <a:spLocks noGrp="1" noChangeArrowheads="1"/>
          </p:cNvSpPr>
          <p:nvPr>
            <p:ph type="body" idx="1"/>
          </p:nvPr>
        </p:nvSpPr>
        <p:spPr>
          <a:xfrm>
            <a:off x="914400" y="4341813"/>
            <a:ext cx="5029200" cy="4116387"/>
          </a:xfrm>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CAAFF-28EE-472D-AA02-A6EB38914FF8}" type="slidenum">
              <a:rPr lang="en-US"/>
              <a:pPr/>
              <a:t>16</a:t>
            </a:fld>
            <a:endParaRPr lang="en-US"/>
          </a:p>
        </p:txBody>
      </p:sp>
      <p:sp>
        <p:nvSpPr>
          <p:cNvPr id="73730"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xmlns="">
                <a:noFill/>
              </a14:hiddenFill>
            </a:ext>
          </a:extLst>
        </p:spPr>
      </p:sp>
      <p:sp>
        <p:nvSpPr>
          <p:cNvPr id="73731" name="Rectangle 3"/>
          <p:cNvSpPr>
            <a:spLocks noGrp="1" noChangeArrowheads="1"/>
          </p:cNvSpPr>
          <p:nvPr>
            <p:ph type="body" idx="1"/>
          </p:nvPr>
        </p:nvSpPr>
        <p:spPr>
          <a:xfrm>
            <a:off x="914400" y="4341813"/>
            <a:ext cx="5029200" cy="4116387"/>
          </a:xfrm>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9DD5D-5585-4C13-8319-E62DB3CB0637}" type="slidenum">
              <a:rPr lang="en-US"/>
              <a:pPr/>
              <a:t>18</a:t>
            </a:fld>
            <a:endParaRPr lang="en-US"/>
          </a:p>
        </p:txBody>
      </p:sp>
      <p:sp>
        <p:nvSpPr>
          <p:cNvPr id="75778" name="Rectangle 2"/>
          <p:cNvSpPr>
            <a:spLocks noGrp="1" noRot="1" noChangeAspect="1" noChangeArrowheads="1" noTextEdit="1"/>
          </p:cNvSpPr>
          <p:nvPr>
            <p:ph type="sldImg"/>
          </p:nvPr>
        </p:nvSpPr>
        <p:spPr>
          <a:xfrm>
            <a:off x="1150938" y="692150"/>
            <a:ext cx="4556125" cy="3416300"/>
          </a:xfrm>
          <a:ln w="12700" cap="flat"/>
        </p:spPr>
      </p:sp>
      <p:sp>
        <p:nvSpPr>
          <p:cNvPr id="75779" name="Rectangle 3"/>
          <p:cNvSpPr>
            <a:spLocks noGrp="1" noChangeArrowheads="1"/>
          </p:cNvSpPr>
          <p:nvPr>
            <p:ph type="body" idx="1"/>
          </p:nvPr>
        </p:nvSpPr>
        <p:spPr>
          <a:xfrm>
            <a:off x="915988" y="4344988"/>
            <a:ext cx="5026025" cy="4111625"/>
          </a:xfrm>
          <a:solidFill>
            <a:srgbClr val="FFFFFF"/>
          </a:solidFill>
          <a:ln w="12700" cap="flat">
            <a:solidFill>
              <a:srgbClr val="000000"/>
            </a:solidFill>
            <a:miter lim="800000"/>
            <a:headEnd/>
            <a:tailEnd/>
          </a:ln>
        </p:spPr>
        <p:txBody>
          <a:bodyPr lIns="85725" tIns="42863" rIns="85725" bIns="42863"/>
          <a:lstStyle/>
          <a:p>
            <a:r>
              <a:rPr lang="en-US"/>
              <a:t>“Cartridges are colored-coded to show what substance they should be used for.  Dust cartridges are purple, black is for solvents  or “organic vapors”, green is for ammonia, other colors are for other chemicals. Cartridges are also labeled for the chemicals for which they provide protection.  There are no cartridges for carbon monoxide”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C5DE4-2D93-48D3-8ACC-C0D8EFB1D5A1}" type="slidenum">
              <a:rPr lang="en-US"/>
              <a:pPr/>
              <a:t>19</a:t>
            </a:fld>
            <a:endParaRPr lang="en-US"/>
          </a:p>
        </p:txBody>
      </p:sp>
      <p:sp>
        <p:nvSpPr>
          <p:cNvPr id="77826"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xmlns="">
                <a:noFill/>
              </a14:hiddenFill>
            </a:ext>
          </a:extLst>
        </p:spPr>
      </p:sp>
      <p:sp>
        <p:nvSpPr>
          <p:cNvPr id="77827" name="Rectangle 3"/>
          <p:cNvSpPr>
            <a:spLocks noGrp="1" noChangeArrowheads="1"/>
          </p:cNvSpPr>
          <p:nvPr>
            <p:ph type="body" idx="1"/>
          </p:nvPr>
        </p:nvSpPr>
        <p:spPr>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86777-4523-4631-9680-4D558EAD3474}" type="slidenum">
              <a:rPr lang="en-US"/>
              <a:pPr/>
              <a:t>25</a:t>
            </a:fld>
            <a:endParaRPr lang="en-US"/>
          </a:p>
        </p:txBody>
      </p:sp>
      <p:sp>
        <p:nvSpPr>
          <p:cNvPr id="83970"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xmlns="">
                <a:noFill/>
              </a14:hiddenFill>
            </a:ext>
          </a:extLst>
        </p:spPr>
      </p:sp>
      <p:sp>
        <p:nvSpPr>
          <p:cNvPr id="83971" name="Rectangle 3"/>
          <p:cNvSpPr>
            <a:spLocks noGrp="1" noChangeArrowheads="1"/>
          </p:cNvSpPr>
          <p:nvPr>
            <p:ph type="body" idx="1"/>
          </p:nvPr>
        </p:nvSpPr>
        <p:spPr>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DE716-2884-4C6D-8EEB-91BD747167E6}" type="slidenum">
              <a:rPr lang="en-US"/>
              <a:pPr/>
              <a:t>26</a:t>
            </a:fld>
            <a:endParaRPr lang="en-US"/>
          </a:p>
        </p:txBody>
      </p:sp>
      <p:sp>
        <p:nvSpPr>
          <p:cNvPr id="86018" name="Rectangle 2"/>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xmlns="">
                <a:noFill/>
              </a14:hiddenFill>
            </a:ext>
          </a:extLst>
        </p:spPr>
      </p:sp>
      <p:sp>
        <p:nvSpPr>
          <p:cNvPr id="86019" name="Rectangle 3"/>
          <p:cNvSpPr>
            <a:spLocks noGrp="1" noChangeArrowheads="1"/>
          </p:cNvSpPr>
          <p:nvPr>
            <p:ph type="body" idx="1"/>
          </p:nvPr>
        </p:nvSpPr>
        <p:spPr>
          <a:xfrm>
            <a:off x="914400" y="4341813"/>
            <a:ext cx="5029200" cy="4116387"/>
          </a:xfrm>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4AE19-5A80-4B70-8823-350049A13688}" type="slidenum">
              <a:rPr lang="en-US"/>
              <a:pPr/>
              <a:t>27</a:t>
            </a:fld>
            <a:endParaRPr lang="en-US"/>
          </a:p>
        </p:txBody>
      </p:sp>
      <p:sp>
        <p:nvSpPr>
          <p:cNvPr id="88066" name="Rectangle 2"/>
          <p:cNvSpPr>
            <a:spLocks noGrp="1" noRot="1" noChangeAspect="1" noChangeArrowheads="1" noTextEdit="1"/>
          </p:cNvSpPr>
          <p:nvPr>
            <p:ph type="sldImg"/>
          </p:nvPr>
        </p:nvSpPr>
        <p:spPr>
          <a:xfrm>
            <a:off x="1150938" y="692150"/>
            <a:ext cx="4556125" cy="3416300"/>
          </a:xfrm>
          <a:ln w="12700" cap="flat"/>
        </p:spPr>
      </p:sp>
      <p:sp>
        <p:nvSpPr>
          <p:cNvPr id="88067" name="Rectangle 3"/>
          <p:cNvSpPr>
            <a:spLocks noGrp="1" noChangeArrowheads="1"/>
          </p:cNvSpPr>
          <p:nvPr>
            <p:ph type="body" idx="1"/>
          </p:nvPr>
        </p:nvSpPr>
        <p:spPr>
          <a:xfrm>
            <a:off x="915988" y="4343400"/>
            <a:ext cx="5026025" cy="4113213"/>
          </a:xfrm>
          <a:solidFill>
            <a:srgbClr val="FFFFFF"/>
          </a:solidFill>
          <a:ln w="12700" cap="flat">
            <a:solidFill>
              <a:srgbClr val="000000"/>
            </a:solidFill>
            <a:miter lim="800000"/>
            <a:headEnd/>
            <a:tailEnd/>
          </a:ln>
        </p:spPr>
        <p:txBody>
          <a:bodyPr lIns="90488" tIns="44450" rIns="90488" bIns="44450"/>
          <a:lstStyle/>
          <a:p>
            <a:r>
              <a:rPr lang="en-US"/>
              <a:t>This is the ADOT preferred method of fit testing, but irritant smoke (QNFT) may be substituted if necessary.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D7E8E-1DD0-41D6-8835-AB6F989E3143}" type="slidenum">
              <a:rPr lang="en-US"/>
              <a:pPr/>
              <a:t>39</a:t>
            </a:fld>
            <a:endParaRPr lang="en-US"/>
          </a:p>
        </p:txBody>
      </p:sp>
      <p:sp>
        <p:nvSpPr>
          <p:cNvPr id="79874" name="Rectangle 2"/>
          <p:cNvSpPr>
            <a:spLocks noGrp="1" noRot="1" noChangeAspect="1" noChangeArrowheads="1" noTextEdit="1"/>
          </p:cNvSpPr>
          <p:nvPr>
            <p:ph type="sldImg"/>
          </p:nvPr>
        </p:nvSpPr>
        <p:spPr>
          <a:xfrm>
            <a:off x="1150938" y="692150"/>
            <a:ext cx="4556125" cy="3416300"/>
          </a:xfrm>
          <a:ln w="12700" cap="flat"/>
        </p:spPr>
      </p:sp>
      <p:sp>
        <p:nvSpPr>
          <p:cNvPr id="79875" name="Rectangle 3"/>
          <p:cNvSpPr>
            <a:spLocks noGrp="1" noChangeArrowheads="1"/>
          </p:cNvSpPr>
          <p:nvPr>
            <p:ph type="body" idx="1"/>
          </p:nvPr>
        </p:nvSpPr>
        <p:spPr>
          <a:xfrm>
            <a:off x="915988" y="4344988"/>
            <a:ext cx="5026025" cy="4111625"/>
          </a:xfrm>
          <a:solidFill>
            <a:srgbClr val="FFFFFF"/>
          </a:solidFill>
          <a:ln w="12700" cap="flat">
            <a:solidFill>
              <a:srgbClr val="000000"/>
            </a:solidFill>
            <a:miter lim="800000"/>
            <a:headEnd/>
            <a:tailEnd/>
          </a:ln>
        </p:spPr>
        <p:txBody>
          <a:bodyPr lIns="85725" tIns="42863" rIns="85725" bIns="42863"/>
          <a:lstStyle/>
          <a:p>
            <a:r>
              <a:rPr lang="en-US"/>
              <a:t>“Most people have no problem wearing a cartridge respirator. But because some people can have problems, medical evaluations are required. They start with a confidential medical questionnaire.  Medical evaluations must be done before a respirator is ever used.”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BB332-44A4-47BC-8D0F-EB926F4EEEAE}" type="slidenum">
              <a:rPr lang="en-US"/>
              <a:pPr/>
              <a:t>41</a:t>
            </a:fld>
            <a:endParaRPr lang="en-US"/>
          </a:p>
        </p:txBody>
      </p:sp>
      <p:sp>
        <p:nvSpPr>
          <p:cNvPr id="81922" name="Rectangle 2"/>
          <p:cNvSpPr>
            <a:spLocks noGrp="1" noChangeArrowheads="1"/>
          </p:cNvSpPr>
          <p:nvPr>
            <p:ph type="body" idx="1"/>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r>
              <a:rPr lang="en-US"/>
              <a:t>You should have filled out a medical evaluation form in which these items were listed. In order to be fit tested you must be passed by a licensed health care professional. This is done in order to protect you from inadvertently causing harm to yourself by wearing a respirator. If you have any of these conditions, it may be aggravated by the use of a respirator and therefore, cause you more harm than good.</a:t>
            </a:r>
          </a:p>
          <a:p>
            <a:endParaRPr lang="en-US"/>
          </a:p>
          <a:p>
            <a:r>
              <a:rPr lang="en-US"/>
              <a:t>Please be aware that these conditions, plus others may potentially cause you harm if wearing a respirator. Notify a health care professional immediately if you status changes as of this date. </a:t>
            </a:r>
          </a:p>
        </p:txBody>
      </p:sp>
      <p:sp>
        <p:nvSpPr>
          <p:cNvPr id="81923" name="Rectangle 3"/>
          <p:cNvSpPr>
            <a:spLocks noGrp="1" noRot="1" noChangeAspect="1"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xmlns="">
                <a:no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57380-503C-4061-8E28-48A8B39D227A}" type="datetime4">
              <a:rPr lang="en-US" smtClean="0"/>
              <a:pPr/>
              <a:t>July 11, 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29DBA2-69AF-4156-BCBD-3727FB14F46C}" type="slidenum">
              <a:rPr lang="en-US" smtClean="0"/>
              <a:pPr/>
              <a:t>‹#›</a:t>
            </a:fld>
            <a:endParaRPr lang="en-US"/>
          </a:p>
        </p:txBody>
      </p:sp>
    </p:spTree>
    <p:extLst>
      <p:ext uri="{BB962C8B-B14F-4D97-AF65-F5344CB8AC3E}">
        <p14:creationId xmlns:p14="http://schemas.microsoft.com/office/powerpoint/2010/main" xmlns="" val="12718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536378-A8D0-4C46-9F88-5174E2028B17}" type="datetime4">
              <a:rPr lang="en-US" smtClean="0"/>
              <a:pPr/>
              <a:t>July 11, 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B74A84-AB6D-4B29-8C6D-4728B335FD3F}" type="slidenum">
              <a:rPr lang="en-US" smtClean="0"/>
              <a:pPr/>
              <a:t>‹#›</a:t>
            </a:fld>
            <a:endParaRPr lang="en-US"/>
          </a:p>
        </p:txBody>
      </p:sp>
    </p:spTree>
    <p:extLst>
      <p:ext uri="{BB962C8B-B14F-4D97-AF65-F5344CB8AC3E}">
        <p14:creationId xmlns:p14="http://schemas.microsoft.com/office/powerpoint/2010/main" xmlns="" val="279919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6B000-4CBC-42DD-8837-D405E009F9C8}" type="datetime4">
              <a:rPr lang="en-US" smtClean="0"/>
              <a:pPr/>
              <a:t>July 11, 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AC13512-5C51-409A-8D5D-526495389D6C}" type="slidenum">
              <a:rPr lang="en-US" smtClean="0"/>
              <a:pPr/>
              <a:t>‹#›</a:t>
            </a:fld>
            <a:endParaRPr lang="en-US"/>
          </a:p>
        </p:txBody>
      </p:sp>
    </p:spTree>
    <p:extLst>
      <p:ext uri="{BB962C8B-B14F-4D97-AF65-F5344CB8AC3E}">
        <p14:creationId xmlns:p14="http://schemas.microsoft.com/office/powerpoint/2010/main" xmlns="" val="44449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5814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981200"/>
            <a:ext cx="3581400" cy="3962400"/>
          </a:xfrm>
        </p:spPr>
        <p:txBody>
          <a:bodyPr/>
          <a:lstStyle/>
          <a:p>
            <a:endParaRPr lang="en-US"/>
          </a:p>
        </p:txBody>
      </p:sp>
      <p:sp>
        <p:nvSpPr>
          <p:cNvPr id="5" name="Date Placeholder 4"/>
          <p:cNvSpPr>
            <a:spLocks noGrp="1"/>
          </p:cNvSpPr>
          <p:nvPr>
            <p:ph type="dt" sz="half" idx="10"/>
          </p:nvPr>
        </p:nvSpPr>
        <p:spPr>
          <a:xfrm>
            <a:off x="0" y="6172200"/>
            <a:ext cx="1905000" cy="457200"/>
          </a:xfrm>
        </p:spPr>
        <p:txBody>
          <a:bodyPr/>
          <a:lstStyle>
            <a:lvl1pPr>
              <a:defRPr/>
            </a:lvl1pPr>
          </a:lstStyle>
          <a:p>
            <a:fld id="{441B2F77-C972-467A-8EED-2F063A891BBA}" type="datetime4">
              <a:rPr lang="en-US" smtClean="0"/>
              <a:pPr/>
              <a:t>July 11, 2015</a:t>
            </a:fld>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05789692-1601-44CF-9895-3A6D3C26B016}" type="slidenum">
              <a:rPr lang="en-US"/>
              <a:pPr/>
              <a:t>‹#›</a:t>
            </a:fld>
            <a:endParaRPr lang="en-US"/>
          </a:p>
        </p:txBody>
      </p:sp>
    </p:spTree>
    <p:extLst>
      <p:ext uri="{BB962C8B-B14F-4D97-AF65-F5344CB8AC3E}">
        <p14:creationId xmlns:p14="http://schemas.microsoft.com/office/powerpoint/2010/main" xmlns="" val="12986661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315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981200"/>
            <a:ext cx="7315200" cy="3962400"/>
          </a:xfrm>
        </p:spPr>
        <p:txBody>
          <a:bodyPr/>
          <a:lstStyle/>
          <a:p>
            <a:endParaRPr lang="en-US"/>
          </a:p>
        </p:txBody>
      </p:sp>
      <p:sp>
        <p:nvSpPr>
          <p:cNvPr id="4" name="Date Placeholder 3"/>
          <p:cNvSpPr>
            <a:spLocks noGrp="1"/>
          </p:cNvSpPr>
          <p:nvPr>
            <p:ph type="dt" sz="half" idx="10"/>
          </p:nvPr>
        </p:nvSpPr>
        <p:spPr>
          <a:xfrm>
            <a:off x="0" y="6172200"/>
            <a:ext cx="1905000" cy="457200"/>
          </a:xfrm>
        </p:spPr>
        <p:txBody>
          <a:bodyPr/>
          <a:lstStyle>
            <a:lvl1pPr>
              <a:defRPr/>
            </a:lvl1pPr>
          </a:lstStyle>
          <a:p>
            <a:fld id="{FE8D3386-6DC6-465D-84B0-8D0B36D56D7F}" type="datetime4">
              <a:rPr lang="en-US" smtClean="0"/>
              <a:pPr/>
              <a:t>July 11, 2015</a:t>
            </a:fld>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289A2041-C84E-41F8-8A38-2CEC989DAAF9}" type="slidenum">
              <a:rPr lang="en-US"/>
              <a:pPr/>
              <a:t>‹#›</a:t>
            </a:fld>
            <a:endParaRPr lang="en-US"/>
          </a:p>
        </p:txBody>
      </p:sp>
    </p:spTree>
    <p:extLst>
      <p:ext uri="{BB962C8B-B14F-4D97-AF65-F5344CB8AC3E}">
        <p14:creationId xmlns:p14="http://schemas.microsoft.com/office/powerpoint/2010/main" xmlns="" val="31743820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315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5814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5814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172200"/>
            <a:ext cx="1905000" cy="457200"/>
          </a:xfrm>
        </p:spPr>
        <p:txBody>
          <a:bodyPr/>
          <a:lstStyle>
            <a:lvl1pPr>
              <a:defRPr/>
            </a:lvl1pPr>
          </a:lstStyle>
          <a:p>
            <a:fld id="{F80078B3-3EA8-4690-8199-45A05857D740}" type="datetime4">
              <a:rPr lang="en-US" smtClean="0"/>
              <a:pPr/>
              <a:t>July 11, 2015</a:t>
            </a:fld>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E9DC6C98-6885-4F7F-8639-BB27754A5CF8}" type="slidenum">
              <a:rPr lang="en-US"/>
              <a:pPr/>
              <a:t>‹#›</a:t>
            </a:fld>
            <a:endParaRPr lang="en-US"/>
          </a:p>
        </p:txBody>
      </p:sp>
    </p:spTree>
    <p:extLst>
      <p:ext uri="{BB962C8B-B14F-4D97-AF65-F5344CB8AC3E}">
        <p14:creationId xmlns:p14="http://schemas.microsoft.com/office/powerpoint/2010/main" xmlns="" val="1965060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1143000"/>
          </a:xfrm>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90600" y="1981200"/>
            <a:ext cx="7696200" cy="3810001"/>
          </a:xfrm>
        </p:spPr>
        <p:txBody>
          <a:bodyPr/>
          <a:lstStyle>
            <a:lvl1pPr>
              <a:defRPr sz="2400">
                <a:latin typeface="Arial" pitchFamily="34" charset="0"/>
                <a:cs typeface="Arial"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1034EF-55C1-4B89-91BF-09D797898BFD}" type="datetime4">
              <a:rPr lang="en-US" smtClean="0"/>
              <a:pPr/>
              <a:t>July 11, 2015</a:t>
            </a:fld>
            <a:endParaRPr lang="en-US"/>
          </a:p>
        </p:txBody>
      </p:sp>
      <p:sp>
        <p:nvSpPr>
          <p:cNvPr id="5" name="Footer Placeholder 4"/>
          <p:cNvSpPr>
            <a:spLocks noGrp="1"/>
          </p:cNvSpPr>
          <p:nvPr>
            <p:ph type="ftr" sz="quarter" idx="11"/>
          </p:nvPr>
        </p:nvSpPr>
        <p:spPr>
          <a:xfrm>
            <a:off x="3048000" y="6324600"/>
            <a:ext cx="2895600" cy="365125"/>
          </a:xfrm>
          <a:prstGeom prst="rect">
            <a:avLst/>
          </a:prstGeom>
        </p:spPr>
        <p:txBody>
          <a:bodyPr/>
          <a:lstStyle>
            <a:lvl1pPr algn="l">
              <a:defRPr sz="1200" baseline="0">
                <a:solidFill>
                  <a:schemeClr val="tx1"/>
                </a:solidFill>
              </a:defRPr>
            </a:lvl1pPr>
          </a:lstStyle>
          <a:p>
            <a:endParaRPr lang="en-US" dirty="0"/>
          </a:p>
        </p:txBody>
      </p:sp>
      <p:sp>
        <p:nvSpPr>
          <p:cNvPr id="7" name="Slide Number Placeholder 5"/>
          <p:cNvSpPr>
            <a:spLocks noGrp="1"/>
          </p:cNvSpPr>
          <p:nvPr>
            <p:ph type="sldNum" sz="quarter" idx="12"/>
          </p:nvPr>
        </p:nvSpPr>
        <p:spPr>
          <a:xfrm>
            <a:off x="7391400" y="6356350"/>
            <a:ext cx="1676400" cy="365125"/>
          </a:xfrm>
          <a:prstGeom prst="rect">
            <a:avLst/>
          </a:prstGeom>
        </p:spPr>
        <p:txBody>
          <a:bodyPr/>
          <a:lstStyle>
            <a:lvl1pPr algn="r">
              <a:defRPr sz="1200">
                <a:solidFill>
                  <a:schemeClr val="bg1"/>
                </a:solidFill>
              </a:defRPr>
            </a:lvl1pPr>
          </a:lstStyle>
          <a:p>
            <a:fld id="{5529DBA2-69AF-4156-BCBD-3727FB14F46C}" type="slidenum">
              <a:rPr lang="en-US" smtClean="0"/>
              <a:pPr/>
              <a:t>‹#›</a:t>
            </a:fld>
            <a:endParaRPr lang="en-US" dirty="0"/>
          </a:p>
        </p:txBody>
      </p:sp>
    </p:spTree>
    <p:extLst>
      <p:ext uri="{BB962C8B-B14F-4D97-AF65-F5344CB8AC3E}">
        <p14:creationId xmlns:p14="http://schemas.microsoft.com/office/powerpoint/2010/main" xmlns="" val="19959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9350FD-BB04-49BF-BB1F-E9FA181BB4C2}" type="datetime4">
              <a:rPr lang="en-US" smtClean="0"/>
              <a:pPr/>
              <a:t>July 11, 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A219DD-3F71-4F08-8EAD-57E8459440A8}" type="slidenum">
              <a:rPr lang="en-US" smtClean="0"/>
              <a:pPr/>
              <a:t>‹#›</a:t>
            </a:fld>
            <a:endParaRPr lang="en-US"/>
          </a:p>
        </p:txBody>
      </p:sp>
    </p:spTree>
    <p:extLst>
      <p:ext uri="{BB962C8B-B14F-4D97-AF65-F5344CB8AC3E}">
        <p14:creationId xmlns:p14="http://schemas.microsoft.com/office/powerpoint/2010/main" xmlns="" val="231325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37B702-31E8-49C7-B04C-A955CC740B71}" type="datetime4">
              <a:rPr lang="en-US" smtClean="0"/>
              <a:pPr/>
              <a:t>July 11, 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3971463-93BE-4F4E-8AA8-4F5C910B525A}" type="slidenum">
              <a:rPr lang="en-US" smtClean="0"/>
              <a:pPr/>
              <a:t>‹#›</a:t>
            </a:fld>
            <a:endParaRPr lang="en-US"/>
          </a:p>
        </p:txBody>
      </p:sp>
    </p:spTree>
    <p:extLst>
      <p:ext uri="{BB962C8B-B14F-4D97-AF65-F5344CB8AC3E}">
        <p14:creationId xmlns:p14="http://schemas.microsoft.com/office/powerpoint/2010/main" xmlns="" val="64895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D6E592-6B0E-487D-ADC7-37434E841861}" type="datetime4">
              <a:rPr lang="en-US" smtClean="0"/>
              <a:pPr/>
              <a:t>July 11, 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34E5BE1-E341-47D4-A1EF-BE410DC74B59}" type="slidenum">
              <a:rPr lang="en-US" smtClean="0"/>
              <a:pPr/>
              <a:t>‹#›</a:t>
            </a:fld>
            <a:endParaRPr lang="en-US"/>
          </a:p>
        </p:txBody>
      </p:sp>
    </p:spTree>
    <p:extLst>
      <p:ext uri="{BB962C8B-B14F-4D97-AF65-F5344CB8AC3E}">
        <p14:creationId xmlns:p14="http://schemas.microsoft.com/office/powerpoint/2010/main" xmlns="" val="180346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415ADA-6B73-489C-8497-0BC44703F9BD}" type="datetime4">
              <a:rPr lang="en-US" smtClean="0"/>
              <a:pPr/>
              <a:t>July 11, 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8611DC5-2506-4EE2-87CF-55E2C50A6CC8}" type="slidenum">
              <a:rPr lang="en-US" smtClean="0"/>
              <a:pPr/>
              <a:t>‹#›</a:t>
            </a:fld>
            <a:endParaRPr lang="en-US"/>
          </a:p>
        </p:txBody>
      </p:sp>
    </p:spTree>
    <p:extLst>
      <p:ext uri="{BB962C8B-B14F-4D97-AF65-F5344CB8AC3E}">
        <p14:creationId xmlns:p14="http://schemas.microsoft.com/office/powerpoint/2010/main" xmlns="" val="62858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2CCFE-9790-452D-8DC2-808FB19B5CB6}" type="datetime4">
              <a:rPr lang="en-US" smtClean="0"/>
              <a:pPr/>
              <a:t>July 11, 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A062618-DF67-4653-8DFC-AFA5ED0A92AC}" type="slidenum">
              <a:rPr lang="en-US" smtClean="0"/>
              <a:pPr/>
              <a:t>‹#›</a:t>
            </a:fld>
            <a:endParaRPr lang="en-US"/>
          </a:p>
        </p:txBody>
      </p:sp>
    </p:spTree>
    <p:extLst>
      <p:ext uri="{BB962C8B-B14F-4D97-AF65-F5344CB8AC3E}">
        <p14:creationId xmlns:p14="http://schemas.microsoft.com/office/powerpoint/2010/main" xmlns="" val="3870916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0A105-11A4-4954-B994-0ACCB8289F8F}" type="datetime4">
              <a:rPr lang="en-US" smtClean="0"/>
              <a:pPr/>
              <a:t>July 11, 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DF493DB-AABF-4286-A7B5-DEF5E6A3E699}" type="slidenum">
              <a:rPr lang="en-US" smtClean="0"/>
              <a:pPr/>
              <a:t>‹#›</a:t>
            </a:fld>
            <a:endParaRPr lang="en-US"/>
          </a:p>
        </p:txBody>
      </p:sp>
    </p:spTree>
    <p:extLst>
      <p:ext uri="{BB962C8B-B14F-4D97-AF65-F5344CB8AC3E}">
        <p14:creationId xmlns:p14="http://schemas.microsoft.com/office/powerpoint/2010/main" xmlns="" val="272744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A7CD2-E3FF-4C64-9986-AEB7128AE0CF}" type="datetime4">
              <a:rPr lang="en-US" smtClean="0"/>
              <a:pPr/>
              <a:t>July 11, 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2C2A60-3CD5-4592-A640-420A0D326D46}" type="slidenum">
              <a:rPr lang="en-US" smtClean="0"/>
              <a:pPr/>
              <a:t>‹#›</a:t>
            </a:fld>
            <a:endParaRPr lang="en-US"/>
          </a:p>
        </p:txBody>
      </p:sp>
    </p:spTree>
    <p:extLst>
      <p:ext uri="{BB962C8B-B14F-4D97-AF65-F5344CB8AC3E}">
        <p14:creationId xmlns:p14="http://schemas.microsoft.com/office/powerpoint/2010/main" xmlns="" val="353478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eeform 7"/>
          <p:cNvSpPr>
            <a:spLocks/>
          </p:cNvSpPr>
          <p:nvPr userDrawn="1"/>
        </p:nvSpPr>
        <p:spPr bwMode="auto">
          <a:xfrm>
            <a:off x="6492875" y="5394325"/>
            <a:ext cx="2651125" cy="1463675"/>
          </a:xfrm>
          <a:custGeom>
            <a:avLst/>
            <a:gdLst>
              <a:gd name="T0" fmla="*/ 1669 w 1670"/>
              <a:gd name="T1" fmla="*/ 921 h 922"/>
              <a:gd name="T2" fmla="*/ 1636 w 1670"/>
              <a:gd name="T3" fmla="*/ 921 h 922"/>
              <a:gd name="T4" fmla="*/ 1604 w 1670"/>
              <a:gd name="T5" fmla="*/ 921 h 922"/>
              <a:gd name="T6" fmla="*/ 1571 w 1670"/>
              <a:gd name="T7" fmla="*/ 921 h 922"/>
              <a:gd name="T8" fmla="*/ 1538 w 1670"/>
              <a:gd name="T9" fmla="*/ 921 h 922"/>
              <a:gd name="T10" fmla="*/ 1505 w 1670"/>
              <a:gd name="T11" fmla="*/ 921 h 922"/>
              <a:gd name="T12" fmla="*/ 1473 w 1670"/>
              <a:gd name="T13" fmla="*/ 921 h 922"/>
              <a:gd name="T14" fmla="*/ 1429 w 1670"/>
              <a:gd name="T15" fmla="*/ 921 h 922"/>
              <a:gd name="T16" fmla="*/ 1364 w 1670"/>
              <a:gd name="T17" fmla="*/ 921 h 922"/>
              <a:gd name="T18" fmla="*/ 1287 w 1670"/>
              <a:gd name="T19" fmla="*/ 921 h 922"/>
              <a:gd name="T20" fmla="*/ 1233 w 1670"/>
              <a:gd name="T21" fmla="*/ 921 h 922"/>
              <a:gd name="T22" fmla="*/ 1156 w 1670"/>
              <a:gd name="T23" fmla="*/ 921 h 922"/>
              <a:gd name="T24" fmla="*/ 1091 w 1670"/>
              <a:gd name="T25" fmla="*/ 921 h 922"/>
              <a:gd name="T26" fmla="*/ 982 w 1670"/>
              <a:gd name="T27" fmla="*/ 921 h 922"/>
              <a:gd name="T28" fmla="*/ 927 w 1670"/>
              <a:gd name="T29" fmla="*/ 921 h 922"/>
              <a:gd name="T30" fmla="*/ 884 w 1670"/>
              <a:gd name="T31" fmla="*/ 921 h 922"/>
              <a:gd name="T32" fmla="*/ 851 w 1670"/>
              <a:gd name="T33" fmla="*/ 921 h 922"/>
              <a:gd name="T34" fmla="*/ 818 w 1670"/>
              <a:gd name="T35" fmla="*/ 921 h 922"/>
              <a:gd name="T36" fmla="*/ 764 w 1670"/>
              <a:gd name="T37" fmla="*/ 921 h 922"/>
              <a:gd name="T38" fmla="*/ 611 w 1670"/>
              <a:gd name="T39" fmla="*/ 921 h 922"/>
              <a:gd name="T40" fmla="*/ 502 w 1670"/>
              <a:gd name="T41" fmla="*/ 921 h 922"/>
              <a:gd name="T42" fmla="*/ 458 w 1670"/>
              <a:gd name="T43" fmla="*/ 921 h 922"/>
              <a:gd name="T44" fmla="*/ 425 w 1670"/>
              <a:gd name="T45" fmla="*/ 921 h 922"/>
              <a:gd name="T46" fmla="*/ 393 w 1670"/>
              <a:gd name="T47" fmla="*/ 921 h 922"/>
              <a:gd name="T48" fmla="*/ 360 w 1670"/>
              <a:gd name="T49" fmla="*/ 921 h 922"/>
              <a:gd name="T50" fmla="*/ 327 w 1670"/>
              <a:gd name="T51" fmla="*/ 921 h 922"/>
              <a:gd name="T52" fmla="*/ 284 w 1670"/>
              <a:gd name="T53" fmla="*/ 921 h 922"/>
              <a:gd name="T54" fmla="*/ 240 w 1670"/>
              <a:gd name="T55" fmla="*/ 921 h 922"/>
              <a:gd name="T56" fmla="*/ 196 w 1670"/>
              <a:gd name="T57" fmla="*/ 921 h 922"/>
              <a:gd name="T58" fmla="*/ 164 w 1670"/>
              <a:gd name="T59" fmla="*/ 921 h 922"/>
              <a:gd name="T60" fmla="*/ 131 w 1670"/>
              <a:gd name="T61" fmla="*/ 921 h 922"/>
              <a:gd name="T62" fmla="*/ 65 w 1670"/>
              <a:gd name="T63" fmla="*/ 921 h 922"/>
              <a:gd name="T64" fmla="*/ 33 w 1670"/>
              <a:gd name="T65" fmla="*/ 921 h 922"/>
              <a:gd name="T66" fmla="*/ 0 w 1670"/>
              <a:gd name="T67" fmla="*/ 921 h 922"/>
              <a:gd name="T68" fmla="*/ 1669 w 1670"/>
              <a:gd name="T69" fmla="*/ 0 h 922"/>
              <a:gd name="T70" fmla="*/ 1669 w 1670"/>
              <a:gd name="T71" fmla="*/ 921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0" h="922">
                <a:moveTo>
                  <a:pt x="1669" y="921"/>
                </a:moveTo>
                <a:lnTo>
                  <a:pt x="1636" y="921"/>
                </a:lnTo>
                <a:lnTo>
                  <a:pt x="1604" y="921"/>
                </a:lnTo>
                <a:lnTo>
                  <a:pt x="1571" y="921"/>
                </a:lnTo>
                <a:lnTo>
                  <a:pt x="1538" y="921"/>
                </a:lnTo>
                <a:lnTo>
                  <a:pt x="1505" y="921"/>
                </a:lnTo>
                <a:lnTo>
                  <a:pt x="1473" y="921"/>
                </a:lnTo>
                <a:lnTo>
                  <a:pt x="1429" y="921"/>
                </a:lnTo>
                <a:lnTo>
                  <a:pt x="1364" y="921"/>
                </a:lnTo>
                <a:lnTo>
                  <a:pt x="1287" y="921"/>
                </a:lnTo>
                <a:lnTo>
                  <a:pt x="1233" y="921"/>
                </a:lnTo>
                <a:lnTo>
                  <a:pt x="1156" y="921"/>
                </a:lnTo>
                <a:lnTo>
                  <a:pt x="1091" y="921"/>
                </a:lnTo>
                <a:lnTo>
                  <a:pt x="982" y="921"/>
                </a:lnTo>
                <a:lnTo>
                  <a:pt x="927" y="921"/>
                </a:lnTo>
                <a:lnTo>
                  <a:pt x="884" y="921"/>
                </a:lnTo>
                <a:lnTo>
                  <a:pt x="851" y="921"/>
                </a:lnTo>
                <a:lnTo>
                  <a:pt x="818" y="921"/>
                </a:lnTo>
                <a:lnTo>
                  <a:pt x="764" y="921"/>
                </a:lnTo>
                <a:lnTo>
                  <a:pt x="611" y="921"/>
                </a:lnTo>
                <a:lnTo>
                  <a:pt x="502" y="921"/>
                </a:lnTo>
                <a:lnTo>
                  <a:pt x="458" y="921"/>
                </a:lnTo>
                <a:lnTo>
                  <a:pt x="425" y="921"/>
                </a:lnTo>
                <a:lnTo>
                  <a:pt x="393" y="921"/>
                </a:lnTo>
                <a:lnTo>
                  <a:pt x="360" y="921"/>
                </a:lnTo>
                <a:lnTo>
                  <a:pt x="327" y="921"/>
                </a:lnTo>
                <a:lnTo>
                  <a:pt x="284" y="921"/>
                </a:lnTo>
                <a:lnTo>
                  <a:pt x="240" y="921"/>
                </a:lnTo>
                <a:lnTo>
                  <a:pt x="196" y="921"/>
                </a:lnTo>
                <a:lnTo>
                  <a:pt x="164" y="921"/>
                </a:lnTo>
                <a:lnTo>
                  <a:pt x="131" y="921"/>
                </a:lnTo>
                <a:lnTo>
                  <a:pt x="65" y="921"/>
                </a:lnTo>
                <a:lnTo>
                  <a:pt x="33" y="921"/>
                </a:lnTo>
                <a:lnTo>
                  <a:pt x="0" y="921"/>
                </a:lnTo>
                <a:lnTo>
                  <a:pt x="1669" y="0"/>
                </a:lnTo>
                <a:lnTo>
                  <a:pt x="1669" y="921"/>
                </a:lnTo>
              </a:path>
            </a:pathLst>
          </a:custGeom>
          <a:solidFill>
            <a:srgbClr val="0059C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 name="Title Placeholder 1"/>
          <p:cNvSpPr>
            <a:spLocks noGrp="1"/>
          </p:cNvSpPr>
          <p:nvPr>
            <p:ph type="title"/>
          </p:nvPr>
        </p:nvSpPr>
        <p:spPr>
          <a:xfrm>
            <a:off x="457200" y="1219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819400"/>
            <a:ext cx="8229600" cy="3306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689DA-6CC4-4F56-ACA0-7B95554F82E0}" type="datetime4">
              <a:rPr lang="en-US" smtClean="0"/>
              <a:pPr/>
              <a:t>July 11, 2015</a:t>
            </a:fld>
            <a:endParaRPr lang="en-US"/>
          </a:p>
        </p:txBody>
      </p:sp>
      <p:grpSp>
        <p:nvGrpSpPr>
          <p:cNvPr id="13" name="Group 12"/>
          <p:cNvGrpSpPr/>
          <p:nvPr userDrawn="1"/>
        </p:nvGrpSpPr>
        <p:grpSpPr>
          <a:xfrm>
            <a:off x="0" y="0"/>
            <a:ext cx="2651125" cy="1463675"/>
            <a:chOff x="0" y="0"/>
            <a:chExt cx="2651125" cy="1463675"/>
          </a:xfrm>
        </p:grpSpPr>
        <p:sp>
          <p:nvSpPr>
            <p:cNvPr id="7" name="Freeform 8"/>
            <p:cNvSpPr>
              <a:spLocks/>
            </p:cNvSpPr>
            <p:nvPr userDrawn="1"/>
          </p:nvSpPr>
          <p:spPr bwMode="auto">
            <a:xfrm>
              <a:off x="0" y="0"/>
              <a:ext cx="2651125" cy="1463675"/>
            </a:xfrm>
            <a:custGeom>
              <a:avLst/>
              <a:gdLst>
                <a:gd name="T0" fmla="*/ 0 w 1670"/>
                <a:gd name="T1" fmla="*/ 0 h 922"/>
                <a:gd name="T2" fmla="*/ 33 w 1670"/>
                <a:gd name="T3" fmla="*/ 0 h 922"/>
                <a:gd name="T4" fmla="*/ 65 w 1670"/>
                <a:gd name="T5" fmla="*/ 0 h 922"/>
                <a:gd name="T6" fmla="*/ 98 w 1670"/>
                <a:gd name="T7" fmla="*/ 0 h 922"/>
                <a:gd name="T8" fmla="*/ 131 w 1670"/>
                <a:gd name="T9" fmla="*/ 0 h 922"/>
                <a:gd name="T10" fmla="*/ 164 w 1670"/>
                <a:gd name="T11" fmla="*/ 0 h 922"/>
                <a:gd name="T12" fmla="*/ 196 w 1670"/>
                <a:gd name="T13" fmla="*/ 0 h 922"/>
                <a:gd name="T14" fmla="*/ 240 w 1670"/>
                <a:gd name="T15" fmla="*/ 0 h 922"/>
                <a:gd name="T16" fmla="*/ 305 w 1670"/>
                <a:gd name="T17" fmla="*/ 0 h 922"/>
                <a:gd name="T18" fmla="*/ 382 w 1670"/>
                <a:gd name="T19" fmla="*/ 0 h 922"/>
                <a:gd name="T20" fmla="*/ 436 w 1670"/>
                <a:gd name="T21" fmla="*/ 0 h 922"/>
                <a:gd name="T22" fmla="*/ 513 w 1670"/>
                <a:gd name="T23" fmla="*/ 0 h 922"/>
                <a:gd name="T24" fmla="*/ 578 w 1670"/>
                <a:gd name="T25" fmla="*/ 0 h 922"/>
                <a:gd name="T26" fmla="*/ 687 w 1670"/>
                <a:gd name="T27" fmla="*/ 0 h 922"/>
                <a:gd name="T28" fmla="*/ 742 w 1670"/>
                <a:gd name="T29" fmla="*/ 0 h 922"/>
                <a:gd name="T30" fmla="*/ 785 w 1670"/>
                <a:gd name="T31" fmla="*/ 0 h 922"/>
                <a:gd name="T32" fmla="*/ 818 w 1670"/>
                <a:gd name="T33" fmla="*/ 0 h 922"/>
                <a:gd name="T34" fmla="*/ 851 w 1670"/>
                <a:gd name="T35" fmla="*/ 0 h 922"/>
                <a:gd name="T36" fmla="*/ 905 w 1670"/>
                <a:gd name="T37" fmla="*/ 0 h 922"/>
                <a:gd name="T38" fmla="*/ 1058 w 1670"/>
                <a:gd name="T39" fmla="*/ 0 h 922"/>
                <a:gd name="T40" fmla="*/ 1167 w 1670"/>
                <a:gd name="T41" fmla="*/ 0 h 922"/>
                <a:gd name="T42" fmla="*/ 1211 w 1670"/>
                <a:gd name="T43" fmla="*/ 0 h 922"/>
                <a:gd name="T44" fmla="*/ 1244 w 1670"/>
                <a:gd name="T45" fmla="*/ 0 h 922"/>
                <a:gd name="T46" fmla="*/ 1276 w 1670"/>
                <a:gd name="T47" fmla="*/ 0 h 922"/>
                <a:gd name="T48" fmla="*/ 1309 w 1670"/>
                <a:gd name="T49" fmla="*/ 0 h 922"/>
                <a:gd name="T50" fmla="*/ 1342 w 1670"/>
                <a:gd name="T51" fmla="*/ 0 h 922"/>
                <a:gd name="T52" fmla="*/ 1385 w 1670"/>
                <a:gd name="T53" fmla="*/ 0 h 922"/>
                <a:gd name="T54" fmla="*/ 1429 w 1670"/>
                <a:gd name="T55" fmla="*/ 0 h 922"/>
                <a:gd name="T56" fmla="*/ 1473 w 1670"/>
                <a:gd name="T57" fmla="*/ 0 h 922"/>
                <a:gd name="T58" fmla="*/ 1505 w 1670"/>
                <a:gd name="T59" fmla="*/ 0 h 922"/>
                <a:gd name="T60" fmla="*/ 1538 w 1670"/>
                <a:gd name="T61" fmla="*/ 0 h 922"/>
                <a:gd name="T62" fmla="*/ 1604 w 1670"/>
                <a:gd name="T63" fmla="*/ 0 h 922"/>
                <a:gd name="T64" fmla="*/ 1636 w 1670"/>
                <a:gd name="T65" fmla="*/ 0 h 922"/>
                <a:gd name="T66" fmla="*/ 1669 w 1670"/>
                <a:gd name="T67" fmla="*/ 0 h 922"/>
                <a:gd name="T68" fmla="*/ 0 w 1670"/>
                <a:gd name="T69" fmla="*/ 921 h 922"/>
                <a:gd name="T70" fmla="*/ 0 w 1670"/>
                <a:gd name="T71" fmla="*/ 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70" h="922">
                  <a:moveTo>
                    <a:pt x="0" y="0"/>
                  </a:moveTo>
                  <a:lnTo>
                    <a:pt x="33" y="0"/>
                  </a:lnTo>
                  <a:lnTo>
                    <a:pt x="65" y="0"/>
                  </a:lnTo>
                  <a:lnTo>
                    <a:pt x="98" y="0"/>
                  </a:lnTo>
                  <a:lnTo>
                    <a:pt x="131" y="0"/>
                  </a:lnTo>
                  <a:lnTo>
                    <a:pt x="164" y="0"/>
                  </a:lnTo>
                  <a:lnTo>
                    <a:pt x="196" y="0"/>
                  </a:lnTo>
                  <a:lnTo>
                    <a:pt x="240" y="0"/>
                  </a:lnTo>
                  <a:lnTo>
                    <a:pt x="305" y="0"/>
                  </a:lnTo>
                  <a:lnTo>
                    <a:pt x="382" y="0"/>
                  </a:lnTo>
                  <a:lnTo>
                    <a:pt x="436" y="0"/>
                  </a:lnTo>
                  <a:lnTo>
                    <a:pt x="513" y="0"/>
                  </a:lnTo>
                  <a:lnTo>
                    <a:pt x="578" y="0"/>
                  </a:lnTo>
                  <a:lnTo>
                    <a:pt x="687" y="0"/>
                  </a:lnTo>
                  <a:lnTo>
                    <a:pt x="742" y="0"/>
                  </a:lnTo>
                  <a:lnTo>
                    <a:pt x="785" y="0"/>
                  </a:lnTo>
                  <a:lnTo>
                    <a:pt x="818" y="0"/>
                  </a:lnTo>
                  <a:lnTo>
                    <a:pt x="851" y="0"/>
                  </a:lnTo>
                  <a:lnTo>
                    <a:pt x="905" y="0"/>
                  </a:lnTo>
                  <a:lnTo>
                    <a:pt x="1058" y="0"/>
                  </a:lnTo>
                  <a:lnTo>
                    <a:pt x="1167" y="0"/>
                  </a:lnTo>
                  <a:lnTo>
                    <a:pt x="1211" y="0"/>
                  </a:lnTo>
                  <a:lnTo>
                    <a:pt x="1244" y="0"/>
                  </a:lnTo>
                  <a:lnTo>
                    <a:pt x="1276" y="0"/>
                  </a:lnTo>
                  <a:lnTo>
                    <a:pt x="1309" y="0"/>
                  </a:lnTo>
                  <a:lnTo>
                    <a:pt x="1342" y="0"/>
                  </a:lnTo>
                  <a:lnTo>
                    <a:pt x="1385" y="0"/>
                  </a:lnTo>
                  <a:lnTo>
                    <a:pt x="1429" y="0"/>
                  </a:lnTo>
                  <a:lnTo>
                    <a:pt x="1473" y="0"/>
                  </a:lnTo>
                  <a:lnTo>
                    <a:pt x="1505" y="0"/>
                  </a:lnTo>
                  <a:lnTo>
                    <a:pt x="1538" y="0"/>
                  </a:lnTo>
                  <a:lnTo>
                    <a:pt x="1604" y="0"/>
                  </a:lnTo>
                  <a:lnTo>
                    <a:pt x="1636" y="0"/>
                  </a:lnTo>
                  <a:lnTo>
                    <a:pt x="1669" y="0"/>
                  </a:lnTo>
                  <a:lnTo>
                    <a:pt x="0" y="921"/>
                  </a:lnTo>
                  <a:lnTo>
                    <a:pt x="0" y="0"/>
                  </a:lnTo>
                </a:path>
              </a:pathLst>
            </a:custGeom>
            <a:solidFill>
              <a:srgbClr val="0059C2"/>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8" name="Picture 9" descr="URS_Wht"/>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228600" y="228600"/>
              <a:ext cx="1028700" cy="36512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Slide Number Placeholder 5"/>
          <p:cNvSpPr>
            <a:spLocks noGrp="1"/>
          </p:cNvSpPr>
          <p:nvPr>
            <p:ph type="sldNum" sz="quarter" idx="4"/>
          </p:nvPr>
        </p:nvSpPr>
        <p:spPr>
          <a:xfrm>
            <a:off x="7315200" y="6356350"/>
            <a:ext cx="1752600" cy="365125"/>
          </a:xfrm>
          <a:prstGeom prst="rect">
            <a:avLst/>
          </a:prstGeom>
        </p:spPr>
        <p:txBody>
          <a:bodyPr/>
          <a:lstStyle>
            <a:lvl1pPr algn="r">
              <a:defRPr sz="1200">
                <a:solidFill>
                  <a:schemeClr val="bg1"/>
                </a:solidFill>
              </a:defRPr>
            </a:lvl1pPr>
          </a:lstStyle>
          <a:p>
            <a:fld id="{5529DBA2-69AF-4156-BCBD-3727FB14F46C}" type="slidenum">
              <a:rPr lang="en-US" smtClean="0"/>
              <a:pPr/>
              <a:t>‹#›</a:t>
            </a:fld>
            <a:endParaRPr lang="en-US" dirty="0"/>
          </a:p>
        </p:txBody>
      </p:sp>
      <p:sp>
        <p:nvSpPr>
          <p:cNvPr id="12" name="Slide Number Placeholder 5"/>
          <p:cNvSpPr txBox="1">
            <a:spLocks/>
          </p:cNvSpPr>
          <p:nvPr userDrawn="1"/>
        </p:nvSpPr>
        <p:spPr>
          <a:xfrm>
            <a:off x="3581400" y="6356499"/>
            <a:ext cx="2133600" cy="365125"/>
          </a:xfrm>
          <a:prstGeom prst="rect">
            <a:avLst/>
          </a:prstGeom>
        </p:spPr>
        <p:txBody>
          <a:bodyPr/>
          <a:lstStyle>
            <a:defPPr>
              <a:defRPr lang="en-US"/>
            </a:defPPr>
            <a:lvl1pPr algn="r" rtl="0" eaLnBrk="0" fontAlgn="base" hangingPunct="0">
              <a:spcBef>
                <a:spcPct val="0"/>
              </a:spcBef>
              <a:spcAft>
                <a:spcPct val="0"/>
              </a:spcAft>
              <a:defRPr sz="1200" b="1" kern="1200">
                <a:solidFill>
                  <a:schemeClr val="bg1"/>
                </a:solidFill>
                <a:latin typeface="Arial" pitchFamily="34" charset="0"/>
                <a:ea typeface="+mn-ea"/>
                <a:cs typeface="+mn-cs"/>
              </a:defRPr>
            </a:lvl1pPr>
            <a:lvl2pPr marL="457200" algn="ctr" rtl="0" eaLnBrk="0" fontAlgn="base" hangingPunct="0">
              <a:spcBef>
                <a:spcPct val="0"/>
              </a:spcBef>
              <a:spcAft>
                <a:spcPct val="0"/>
              </a:spcAft>
              <a:defRPr sz="2400" b="1"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2400" b="1"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2400" b="1"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a:lstStyle>
          <a:p>
            <a:fld id="{5529DBA2-69AF-4156-BCBD-3727FB14F46C}" type="slidenum">
              <a:rPr lang="en-US" smtClean="0"/>
              <a:pPr/>
              <a:t>‹#›</a:t>
            </a:fld>
            <a:endParaRPr lang="en-US" dirty="0"/>
          </a:p>
        </p:txBody>
      </p:sp>
    </p:spTree>
    <p:extLst>
      <p:ext uri="{BB962C8B-B14F-4D97-AF65-F5344CB8AC3E}">
        <p14:creationId xmlns:p14="http://schemas.microsoft.com/office/powerpoint/2010/main" xmlns="" val="25159214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838200" y="762000"/>
            <a:ext cx="7772400" cy="2057400"/>
          </a:xfrm>
        </p:spPr>
        <p:txBody>
          <a:bodyPr/>
          <a:lstStyle/>
          <a:p>
            <a:r>
              <a:rPr lang="en-US" sz="3900" dirty="0">
                <a:solidFill>
                  <a:schemeClr val="tx1"/>
                </a:solidFill>
                <a:latin typeface="Times New Roman" pitchFamily="18" charset="0"/>
              </a:rPr>
              <a:t>RESPIRATORY PROTECTION</a:t>
            </a:r>
          </a:p>
        </p:txBody>
      </p:sp>
      <p:graphicFrame>
        <p:nvGraphicFramePr>
          <p:cNvPr id="26632" name="Object 8">
            <a:hlinkClick r:id="" action="ppaction://ole?verb=0"/>
          </p:cNvPr>
          <p:cNvGraphicFramePr>
            <a:graphicFrameLocks/>
          </p:cNvGraphicFramePr>
          <p:nvPr>
            <p:extLst>
              <p:ext uri="{D42A27DB-BD31-4B8C-83A1-F6EECF244321}">
                <p14:modId xmlns:p14="http://schemas.microsoft.com/office/powerpoint/2010/main" xmlns="" val="3829894915"/>
              </p:ext>
            </p:extLst>
          </p:nvPr>
        </p:nvGraphicFramePr>
        <p:xfrm>
          <a:off x="3581400" y="3124200"/>
          <a:ext cx="1981200" cy="1628775"/>
        </p:xfrm>
        <a:graphic>
          <a:graphicData uri="http://schemas.openxmlformats.org/presentationml/2006/ole">
            <p:oleObj spid="_x0000_s26644" name="Clip" r:id="rId3" imgW="4013200" imgH="3000375"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3663" tIns="47625" rIns="93663" bIns="47625"/>
          <a:lstStyle/>
          <a:p>
            <a:r>
              <a:rPr lang="en-US"/>
              <a:t>OSHA Permissible Practice</a:t>
            </a:r>
          </a:p>
        </p:txBody>
      </p:sp>
      <p:sp>
        <p:nvSpPr>
          <p:cNvPr id="70659" name="Rectangle 3"/>
          <p:cNvSpPr>
            <a:spLocks noGrp="1" noChangeArrowheads="1"/>
          </p:cNvSpPr>
          <p:nvPr>
            <p:ph idx="1"/>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3663" tIns="47625" rIns="93663" bIns="47625">
            <a:normAutofit lnSpcReduction="10000"/>
          </a:bodyPr>
          <a:lstStyle/>
          <a:p>
            <a:pPr>
              <a:lnSpc>
                <a:spcPct val="90000"/>
              </a:lnSpc>
            </a:pPr>
            <a:r>
              <a:rPr lang="en-US" sz="2400" b="1" dirty="0"/>
              <a:t>The </a:t>
            </a:r>
            <a:r>
              <a:rPr lang="en-US" sz="2400" b="1" i="1" dirty="0">
                <a:solidFill>
                  <a:srgbClr val="FF0000"/>
                </a:solidFill>
              </a:rPr>
              <a:t>primary</a:t>
            </a:r>
            <a:r>
              <a:rPr lang="en-US" sz="2400" b="1" dirty="0">
                <a:solidFill>
                  <a:srgbClr val="FF0000"/>
                </a:solidFill>
              </a:rPr>
              <a:t> </a:t>
            </a:r>
            <a:r>
              <a:rPr lang="en-US" sz="2400" b="1" dirty="0"/>
              <a:t>means to control occupational diseases caused by breathing contaminated air is through the use of feasible engineering controls, such as enclosures (sand-blast cabinet), process change (vacuum verses dry sweep), ventilation (spray booth), or substitution of less toxic materials (garnet rather than silica sand).</a:t>
            </a:r>
          </a:p>
          <a:p>
            <a:pPr>
              <a:lnSpc>
                <a:spcPct val="80000"/>
              </a:lnSpc>
              <a:buFont typeface="Wingdings" pitchFamily="2" charset="2"/>
              <a:buNone/>
            </a:pPr>
            <a:endParaRPr lang="en-US" sz="2400" b="1" dirty="0"/>
          </a:p>
          <a:p>
            <a:pPr>
              <a:lnSpc>
                <a:spcPct val="90000"/>
              </a:lnSpc>
            </a:pPr>
            <a:r>
              <a:rPr lang="en-US" sz="2400" b="1" dirty="0"/>
              <a:t>When effective engineering controls are </a:t>
            </a:r>
            <a:r>
              <a:rPr lang="en-US" sz="2400" b="1" i="1" dirty="0">
                <a:solidFill>
                  <a:srgbClr val="FF0000"/>
                </a:solidFill>
              </a:rPr>
              <a:t>not</a:t>
            </a:r>
            <a:r>
              <a:rPr lang="en-US" sz="2400" b="1" i="1" dirty="0">
                <a:solidFill>
                  <a:srgbClr val="FFFF00"/>
                </a:solidFill>
              </a:rPr>
              <a:t> </a:t>
            </a:r>
            <a:r>
              <a:rPr lang="en-US" sz="2400" b="1" i="1" dirty="0">
                <a:solidFill>
                  <a:srgbClr val="FF0000"/>
                </a:solidFill>
              </a:rPr>
              <a:t>feasible</a:t>
            </a:r>
            <a:r>
              <a:rPr lang="en-US" sz="2400" b="1" dirty="0"/>
              <a:t>, or while they are being instituted, appropriate respirators shall be used.</a:t>
            </a:r>
          </a:p>
        </p:txBody>
      </p:sp>
      <p:sp>
        <p:nvSpPr>
          <p:cNvPr id="2" name="Slide Number Placeholder 1"/>
          <p:cNvSpPr>
            <a:spLocks noGrp="1"/>
          </p:cNvSpPr>
          <p:nvPr>
            <p:ph type="sldNum" sz="quarter" idx="12"/>
          </p:nvPr>
        </p:nvSpPr>
        <p:spPr/>
        <p:txBody>
          <a:bodyPr/>
          <a:lstStyle/>
          <a:p>
            <a:fld id="{5529DBA2-69AF-4156-BCBD-3727FB14F46C}" type="slidenum">
              <a:rPr lang="en-US" smtClean="0"/>
              <a:pPr/>
              <a:t>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sz="4400"/>
              <a:t>Employee Exposure</a:t>
            </a:r>
          </a:p>
        </p:txBody>
      </p:sp>
      <p:sp>
        <p:nvSpPr>
          <p:cNvPr id="56323" name="Rectangle 3"/>
          <p:cNvSpPr>
            <a:spLocks noGrp="1" noChangeArrowheads="1"/>
          </p:cNvSpPr>
          <p:nvPr>
            <p:ph idx="1"/>
          </p:nvPr>
        </p:nvSpPr>
        <p:spPr/>
        <p:txBody>
          <a:bodyPr/>
          <a:lstStyle/>
          <a:p>
            <a:pPr>
              <a:lnSpc>
                <a:spcPct val="90000"/>
              </a:lnSpc>
            </a:pPr>
            <a:r>
              <a:rPr kumimoji="0" lang="en-US" sz="2600" b="1" dirty="0"/>
              <a:t>OSHA </a:t>
            </a:r>
            <a:r>
              <a:rPr kumimoji="0" lang="en-US" sz="2600" b="1" u="sng" dirty="0"/>
              <a:t>Permissible Exposure Limit (PEL):</a:t>
            </a:r>
            <a:r>
              <a:rPr kumimoji="0" lang="en-US" sz="2600" b="1" dirty="0">
                <a:solidFill>
                  <a:schemeClr val="tx2"/>
                </a:solidFill>
              </a:rPr>
              <a:t> </a:t>
            </a:r>
          </a:p>
          <a:p>
            <a:pPr>
              <a:lnSpc>
                <a:spcPct val="90000"/>
              </a:lnSpc>
              <a:buFont typeface="Wingdings" pitchFamily="2" charset="2"/>
              <a:buNone/>
            </a:pPr>
            <a:r>
              <a:rPr kumimoji="0" lang="en-US" sz="2000" b="1" dirty="0"/>
              <a:t>	</a:t>
            </a:r>
            <a:r>
              <a:rPr kumimoji="0" lang="en-US" sz="2400" b="1" dirty="0" smtClean="0"/>
              <a:t>The </a:t>
            </a:r>
            <a:r>
              <a:rPr kumimoji="0" lang="en-US" sz="2400" b="1" dirty="0"/>
              <a:t>legal airborne concentration of a substance that workers can be exposed to day after day</a:t>
            </a:r>
            <a:r>
              <a:rPr kumimoji="0" lang="en-US" sz="2400" dirty="0"/>
              <a:t>.</a:t>
            </a:r>
          </a:p>
          <a:p>
            <a:pPr>
              <a:lnSpc>
                <a:spcPct val="90000"/>
              </a:lnSpc>
              <a:buFont typeface="Wingdings" pitchFamily="2" charset="2"/>
              <a:buNone/>
            </a:pPr>
            <a:endParaRPr kumimoji="0" lang="en-US" sz="2400" dirty="0"/>
          </a:p>
          <a:p>
            <a:pPr>
              <a:lnSpc>
                <a:spcPct val="90000"/>
              </a:lnSpc>
              <a:spcBef>
                <a:spcPct val="50000"/>
              </a:spcBef>
              <a:buClrTx/>
              <a:buSzTx/>
              <a:buFontTx/>
              <a:buNone/>
            </a:pPr>
            <a:r>
              <a:rPr kumimoji="0" lang="en-US" sz="2600" b="1" dirty="0"/>
              <a:t>	Exposure to a concentration of an airborne contaminant that would occur if the employee were </a:t>
            </a:r>
            <a:r>
              <a:rPr kumimoji="0" lang="en-US" sz="2600" b="1" i="1" u="sng" dirty="0"/>
              <a:t>NOT</a:t>
            </a:r>
            <a:r>
              <a:rPr kumimoji="0" lang="en-US" sz="2600" b="1" dirty="0"/>
              <a:t> using respiratory protection.</a:t>
            </a:r>
          </a:p>
          <a:p>
            <a:pPr>
              <a:lnSpc>
                <a:spcPct val="90000"/>
              </a:lnSpc>
              <a:buFont typeface="Wingdings" pitchFamily="2" charset="2"/>
              <a:buNone/>
            </a:pPr>
            <a:endParaRPr kumimoji="0" lang="en-US" sz="2000" dirty="0"/>
          </a:p>
        </p:txBody>
      </p:sp>
      <p:sp>
        <p:nvSpPr>
          <p:cNvPr id="2" name="Slide Number Placeholder 1"/>
          <p:cNvSpPr>
            <a:spLocks noGrp="1"/>
          </p:cNvSpPr>
          <p:nvPr>
            <p:ph type="sldNum" sz="quarter" idx="12"/>
          </p:nvPr>
        </p:nvSpPr>
        <p:spPr>
          <a:prstGeom prst="rect">
            <a:avLst/>
          </a:prstGeom>
        </p:spPr>
        <p:txBody>
          <a:bodyPr/>
          <a:lstStyle/>
          <a:p>
            <a:fld id="{05789692-1601-44CF-9895-3A6D3C26B016}" type="slidenum">
              <a:rPr lang="en-US" smtClean="0"/>
              <a:pPr/>
              <a:t>10</a:t>
            </a:fld>
            <a:endParaRPr lang="en-US" dirty="0"/>
          </a:p>
        </p:txBody>
      </p:sp>
      <p:graphicFrame>
        <p:nvGraphicFramePr>
          <p:cNvPr id="56328" name="Object 8">
            <a:hlinkClick r:id="" action="ppaction://ole?verb=0"/>
          </p:cNvPr>
          <p:cNvGraphicFramePr>
            <a:graphicFrameLocks noGrp="1"/>
          </p:cNvGraphicFramePr>
          <p:nvPr>
            <p:ph type="clipArt" sz="half" idx="4294967295"/>
            <p:extLst>
              <p:ext uri="{D42A27DB-BD31-4B8C-83A1-F6EECF244321}">
                <p14:modId xmlns:p14="http://schemas.microsoft.com/office/powerpoint/2010/main" xmlns="" val="1063555314"/>
              </p:ext>
            </p:extLst>
          </p:nvPr>
        </p:nvGraphicFramePr>
        <p:xfrm>
          <a:off x="3429000" y="5029200"/>
          <a:ext cx="2093913" cy="1508125"/>
        </p:xfrm>
        <a:graphic>
          <a:graphicData uri="http://schemas.openxmlformats.org/presentationml/2006/ole">
            <p:oleObj spid="_x0000_s56341" name="Clip" r:id="rId3" imgW="3343275" imgH="2408238" progId="">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lIns="92075" tIns="46038" rIns="92075" bIns="46038">
            <a:normAutofit/>
          </a:bodyPr>
          <a:lstStyle/>
          <a:p>
            <a:r>
              <a:rPr lang="en-US"/>
              <a:t>Selection of Respirators</a:t>
            </a:r>
          </a:p>
        </p:txBody>
      </p:sp>
      <p:sp>
        <p:nvSpPr>
          <p:cNvPr id="37891" name="Rectangle 3"/>
          <p:cNvSpPr>
            <a:spLocks noGrp="1" noChangeArrowheads="1"/>
          </p:cNvSpPr>
          <p:nvPr>
            <p:ph idx="1"/>
          </p:nvPr>
        </p:nvSpPr>
        <p:spPr>
          <a:noFill/>
          <a:ln/>
        </p:spPr>
        <p:txBody>
          <a:bodyPr lIns="92075" tIns="46038" rIns="92075" bIns="46038">
            <a:normAutofit/>
          </a:bodyPr>
          <a:lstStyle/>
          <a:p>
            <a:pPr>
              <a:spcBef>
                <a:spcPct val="40000"/>
              </a:spcBef>
              <a:spcAft>
                <a:spcPct val="40000"/>
              </a:spcAft>
            </a:pPr>
            <a:r>
              <a:rPr lang="en-US" b="1"/>
              <a:t>Based upon the hazards in the work space</a:t>
            </a:r>
          </a:p>
          <a:p>
            <a:pPr>
              <a:spcBef>
                <a:spcPct val="40000"/>
              </a:spcBef>
              <a:spcAft>
                <a:spcPct val="40000"/>
              </a:spcAft>
            </a:pPr>
            <a:r>
              <a:rPr lang="en-US" b="1"/>
              <a:t>Must wear approved respirators</a:t>
            </a:r>
          </a:p>
          <a:p>
            <a:pPr>
              <a:spcBef>
                <a:spcPct val="40000"/>
              </a:spcBef>
              <a:spcAft>
                <a:spcPct val="40000"/>
              </a:spcAft>
            </a:pPr>
            <a:r>
              <a:rPr lang="en-US" b="1"/>
              <a:t>EH&amp;S makes the final decision on respirator selection</a:t>
            </a:r>
          </a:p>
        </p:txBody>
      </p:sp>
      <p:pic>
        <p:nvPicPr>
          <p:cNvPr id="37892" name="Picture 4" descr="inhala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3962400"/>
            <a:ext cx="2209800" cy="2127250"/>
          </a:xfrm>
          <a:prstGeom prst="rect">
            <a:avLst/>
          </a:prstGeom>
          <a:noFill/>
          <a:extLst>
            <a:ext uri="{909E8E84-426E-40DD-AFC4-6F175D3DCCD1}">
              <a14:hiddenFill xmlns:a14="http://schemas.microsoft.com/office/drawing/2010/main" xmlns="">
                <a:solidFill>
                  <a:srgbClr val="FFFFFF"/>
                </a:solidFill>
              </a14:hiddenFill>
            </a:ext>
          </a:extLst>
        </p:spPr>
      </p:pic>
      <p:pic>
        <p:nvPicPr>
          <p:cNvPr id="37893" name="Picture 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4495800"/>
            <a:ext cx="2895600" cy="20574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11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Air Purifying Respirators </a:t>
            </a:r>
          </a:p>
        </p:txBody>
      </p:sp>
      <p:sp>
        <p:nvSpPr>
          <p:cNvPr id="38915" name="Rectangle 3"/>
          <p:cNvSpPr>
            <a:spLocks noGrp="1" noChangeArrowheads="1"/>
          </p:cNvSpPr>
          <p:nvPr>
            <p:ph idx="1"/>
          </p:nvPr>
        </p:nvSpPr>
        <p:spPr/>
        <p:txBody>
          <a:bodyPr>
            <a:normAutofit/>
          </a:bodyPr>
          <a:lstStyle/>
          <a:p>
            <a:pPr>
              <a:spcBef>
                <a:spcPct val="40000"/>
              </a:spcBef>
              <a:spcAft>
                <a:spcPct val="40000"/>
              </a:spcAft>
            </a:pPr>
            <a:r>
              <a:rPr lang="en-US" b="1"/>
              <a:t>Half face piece</a:t>
            </a:r>
          </a:p>
          <a:p>
            <a:pPr>
              <a:spcBef>
                <a:spcPct val="40000"/>
              </a:spcBef>
              <a:spcAft>
                <a:spcPct val="40000"/>
              </a:spcAft>
            </a:pPr>
            <a:r>
              <a:rPr lang="en-US" b="1"/>
              <a:t>Full face piece</a:t>
            </a:r>
          </a:p>
          <a:p>
            <a:pPr>
              <a:spcBef>
                <a:spcPct val="40000"/>
              </a:spcBef>
              <a:spcAft>
                <a:spcPct val="40000"/>
              </a:spcAft>
            </a:pPr>
            <a:r>
              <a:rPr lang="en-US" b="1"/>
              <a:t>Powered Air purifying</a:t>
            </a:r>
          </a:p>
          <a:p>
            <a:pPr>
              <a:spcBef>
                <a:spcPct val="40000"/>
              </a:spcBef>
              <a:spcAft>
                <a:spcPct val="40000"/>
              </a:spcAft>
            </a:pPr>
            <a:r>
              <a:rPr lang="en-US" b="1"/>
              <a:t>Filtering Facepiece Respirators (Disposable/single use/dust mask)</a:t>
            </a:r>
          </a:p>
        </p:txBody>
      </p:sp>
      <p:pic>
        <p:nvPicPr>
          <p:cNvPr id="38917" name="Picture 5" descr="2700n9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4912723"/>
            <a:ext cx="1143000"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38918" name="Picture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5257800"/>
            <a:ext cx="1066800" cy="11430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19" name="Picture 7"/>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3200400"/>
            <a:ext cx="1066800" cy="13208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20" name="Picture 8"/>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9200" y="2057400"/>
            <a:ext cx="1981200" cy="125253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12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Criteria for Using APRs</a:t>
            </a:r>
          </a:p>
        </p:txBody>
      </p:sp>
      <p:sp>
        <p:nvSpPr>
          <p:cNvPr id="39939" name="Rectangle 3"/>
          <p:cNvSpPr>
            <a:spLocks noGrp="1" noChangeArrowheads="1"/>
          </p:cNvSpPr>
          <p:nvPr>
            <p:ph idx="1"/>
          </p:nvPr>
        </p:nvSpPr>
        <p:spPr/>
        <p:txBody>
          <a:bodyPr/>
          <a:lstStyle/>
          <a:p>
            <a:pPr>
              <a:lnSpc>
                <a:spcPct val="90000"/>
              </a:lnSpc>
              <a:spcBef>
                <a:spcPct val="40000"/>
              </a:spcBef>
              <a:spcAft>
                <a:spcPct val="20000"/>
              </a:spcAft>
            </a:pPr>
            <a:r>
              <a:rPr lang="en-US" b="1"/>
              <a:t>Known airborne contaminants</a:t>
            </a:r>
          </a:p>
          <a:p>
            <a:pPr>
              <a:lnSpc>
                <a:spcPct val="90000"/>
              </a:lnSpc>
              <a:spcBef>
                <a:spcPct val="40000"/>
              </a:spcBef>
              <a:spcAft>
                <a:spcPct val="20000"/>
              </a:spcAft>
            </a:pPr>
            <a:r>
              <a:rPr lang="en-US" b="1"/>
              <a:t>Concentrations within range of respirator</a:t>
            </a:r>
          </a:p>
          <a:p>
            <a:pPr>
              <a:lnSpc>
                <a:spcPct val="90000"/>
              </a:lnSpc>
              <a:spcBef>
                <a:spcPct val="40000"/>
              </a:spcBef>
              <a:spcAft>
                <a:spcPct val="20000"/>
              </a:spcAft>
            </a:pPr>
            <a:r>
              <a:rPr lang="en-US" b="1"/>
              <a:t>Adequate oxygen</a:t>
            </a:r>
          </a:p>
          <a:p>
            <a:pPr>
              <a:lnSpc>
                <a:spcPct val="90000"/>
              </a:lnSpc>
              <a:spcBef>
                <a:spcPct val="40000"/>
              </a:spcBef>
              <a:spcAft>
                <a:spcPct val="20000"/>
              </a:spcAft>
            </a:pPr>
            <a:r>
              <a:rPr lang="en-US" b="1"/>
              <a:t>Adequate warning properties</a:t>
            </a:r>
          </a:p>
        </p:txBody>
      </p:sp>
      <p:pic>
        <p:nvPicPr>
          <p:cNvPr id="39941"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494" y="4419600"/>
            <a:ext cx="1752600" cy="20955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942" name="Picture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3124200"/>
            <a:ext cx="1892300" cy="154305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13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Protection Factors</a:t>
            </a:r>
          </a:p>
        </p:txBody>
      </p:sp>
      <p:sp>
        <p:nvSpPr>
          <p:cNvPr id="40963" name="Rectangle 3"/>
          <p:cNvSpPr>
            <a:spLocks noGrp="1" noChangeArrowheads="1"/>
          </p:cNvSpPr>
          <p:nvPr>
            <p:ph idx="1"/>
          </p:nvPr>
        </p:nvSpPr>
        <p:spPr/>
        <p:txBody>
          <a:bodyPr/>
          <a:lstStyle/>
          <a:p>
            <a:pPr>
              <a:spcBef>
                <a:spcPct val="40000"/>
              </a:spcBef>
              <a:spcAft>
                <a:spcPct val="20000"/>
              </a:spcAft>
              <a:tabLst>
                <a:tab pos="1828800" algn="l"/>
                <a:tab pos="4119563" algn="l"/>
              </a:tabLst>
            </a:pPr>
            <a:r>
              <a:rPr lang="en-US" b="1" dirty="0" smtClean="0"/>
              <a:t>Half	10</a:t>
            </a:r>
            <a:endParaRPr lang="en-US" b="1" dirty="0"/>
          </a:p>
          <a:p>
            <a:pPr>
              <a:spcBef>
                <a:spcPct val="40000"/>
              </a:spcBef>
              <a:spcAft>
                <a:spcPct val="20000"/>
              </a:spcAft>
              <a:tabLst>
                <a:tab pos="1828800" algn="l"/>
                <a:tab pos="4119563" algn="l"/>
              </a:tabLst>
            </a:pPr>
            <a:r>
              <a:rPr lang="en-US" b="1" dirty="0" smtClean="0"/>
              <a:t>Full	50</a:t>
            </a:r>
            <a:endParaRPr lang="en-US" b="1" dirty="0"/>
          </a:p>
          <a:p>
            <a:pPr>
              <a:spcBef>
                <a:spcPct val="40000"/>
              </a:spcBef>
              <a:spcAft>
                <a:spcPct val="20000"/>
              </a:spcAft>
              <a:tabLst>
                <a:tab pos="1828800" algn="l"/>
                <a:tab pos="4119563" algn="l"/>
              </a:tabLst>
            </a:pPr>
            <a:r>
              <a:rPr lang="en-US" b="1" dirty="0" smtClean="0"/>
              <a:t>PAPR	50 </a:t>
            </a:r>
            <a:r>
              <a:rPr lang="en-US" b="1" dirty="0"/>
              <a:t>(half</a:t>
            </a:r>
            <a:r>
              <a:rPr lang="en-US" b="1" dirty="0" smtClean="0"/>
              <a:t>)	1000 </a:t>
            </a:r>
            <a:r>
              <a:rPr lang="en-US" b="1" dirty="0"/>
              <a:t>(full)</a:t>
            </a:r>
          </a:p>
          <a:p>
            <a:pPr>
              <a:spcBef>
                <a:spcPct val="40000"/>
              </a:spcBef>
              <a:spcAft>
                <a:spcPct val="20000"/>
              </a:spcAft>
            </a:pPr>
            <a:r>
              <a:rPr lang="en-US" b="1" dirty="0"/>
              <a:t>PF x PEL = </a:t>
            </a:r>
            <a:r>
              <a:rPr lang="en-US" sz="2600" b="1" dirty="0"/>
              <a:t>Maximum Use Concentration</a:t>
            </a:r>
          </a:p>
        </p:txBody>
      </p:sp>
      <p:sp>
        <p:nvSpPr>
          <p:cNvPr id="2" name="Slide Number Placeholder 1"/>
          <p:cNvSpPr>
            <a:spLocks noGrp="1"/>
          </p:cNvSpPr>
          <p:nvPr>
            <p:ph type="sldNum" sz="quarter" idx="12"/>
          </p:nvPr>
        </p:nvSpPr>
        <p:spPr/>
        <p:txBody>
          <a:bodyPr/>
          <a:lstStyle/>
          <a:p>
            <a:fld id="{5529DBA2-69AF-4156-BCBD-3727FB14F46C}" type="slidenum">
              <a:rPr lang="en-US" smtClean="0"/>
              <a:pPr/>
              <a:t>14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Filters Classifications</a:t>
            </a:r>
          </a:p>
        </p:txBody>
      </p:sp>
      <p:graphicFrame>
        <p:nvGraphicFramePr>
          <p:cNvPr id="41987" name="Object 3"/>
          <p:cNvGraphicFramePr>
            <a:graphicFrameLocks noGrp="1" noChangeAspect="1"/>
          </p:cNvGraphicFramePr>
          <p:nvPr>
            <p:ph idx="1"/>
            <p:extLst>
              <p:ext uri="{D42A27DB-BD31-4B8C-83A1-F6EECF244321}">
                <p14:modId xmlns:p14="http://schemas.microsoft.com/office/powerpoint/2010/main" xmlns="" val="2276860126"/>
              </p:ext>
            </p:extLst>
          </p:nvPr>
        </p:nvGraphicFramePr>
        <p:xfrm>
          <a:off x="1943100" y="1981200"/>
          <a:ext cx="5791200" cy="3810000"/>
        </p:xfrm>
        <a:graphic>
          <a:graphicData uri="http://schemas.openxmlformats.org/presentationml/2006/ole">
            <p:oleObj spid="_x0000_s42001" name="Document" r:id="rId3" imgW="6916287" imgH="4550360" progId="Word.Document.8">
              <p:embed/>
            </p:oleObj>
          </a:graphicData>
        </a:graphic>
      </p:graphicFrame>
      <p:sp>
        <p:nvSpPr>
          <p:cNvPr id="2" name="Slide Number Placeholder 1"/>
          <p:cNvSpPr>
            <a:spLocks noGrp="1"/>
          </p:cNvSpPr>
          <p:nvPr>
            <p:ph type="sldNum" sz="quarter" idx="12"/>
          </p:nvPr>
        </p:nvSpPr>
        <p:spPr>
          <a:prstGeom prst="rect">
            <a:avLst/>
          </a:prstGeom>
        </p:spPr>
        <p:txBody>
          <a:bodyPr/>
          <a:lstStyle/>
          <a:p>
            <a:fld id="{289A2041-C84E-41F8-8A38-2CEC989DAAF9}" type="slidenum">
              <a:rPr lang="en-US" smtClean="0"/>
              <a:pPr/>
              <a:t>15</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3663" tIns="47625" rIns="93663" bIns="47625"/>
          <a:lstStyle/>
          <a:p>
            <a:pPr defTabSz="955675"/>
            <a:r>
              <a:rPr lang="en-US" sz="3300" dirty="0"/>
              <a:t>High Efficiency Particulate Air Filter (HEPA)</a:t>
            </a:r>
          </a:p>
        </p:txBody>
      </p:sp>
      <p:pic>
        <p:nvPicPr>
          <p:cNvPr id="72713" name="Picture 9" descr="yhst-38637167768280_1930_192297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086475" y="3886200"/>
            <a:ext cx="2857500" cy="14763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2708" name="Rectangle 4"/>
          <p:cNvSpPr>
            <a:spLocks noChangeArrowheads="1"/>
          </p:cNvSpPr>
          <p:nvPr/>
        </p:nvSpPr>
        <p:spPr bwMode="auto">
          <a:xfrm>
            <a:off x="3830638" y="2811463"/>
            <a:ext cx="9144000" cy="1587"/>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72709" name="Picture 5"/>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3454219"/>
            <a:ext cx="1295400" cy="133985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2710" name="Rectangle 6"/>
          <p:cNvSpPr>
            <a:spLocks noChangeArrowheads="1"/>
          </p:cNvSpPr>
          <p:nvPr/>
        </p:nvSpPr>
        <p:spPr bwMode="auto">
          <a:xfrm>
            <a:off x="4851400" y="2286000"/>
            <a:ext cx="6297613" cy="158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72711" name="Picture 7"/>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1800" y="1570831"/>
            <a:ext cx="1828800" cy="1433513"/>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2712" name="Rectangle 8"/>
          <p:cNvSpPr>
            <a:spLocks noChangeArrowheads="1"/>
          </p:cNvSpPr>
          <p:nvPr/>
        </p:nvSpPr>
        <p:spPr bwMode="auto">
          <a:xfrm>
            <a:off x="4805363" y="2452688"/>
            <a:ext cx="6389687" cy="1587"/>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 name="Slide Number Placeholder 3"/>
          <p:cNvSpPr>
            <a:spLocks noGrp="1"/>
          </p:cNvSpPr>
          <p:nvPr>
            <p:ph type="sldNum" sz="quarter" idx="12"/>
          </p:nvPr>
        </p:nvSpPr>
        <p:spPr/>
        <p:txBody>
          <a:bodyPr/>
          <a:lstStyle/>
          <a:p>
            <a:fld id="{5529DBA2-69AF-4156-BCBD-3727FB14F46C}" type="slidenum">
              <a:rPr lang="en-US" smtClean="0"/>
              <a:pPr/>
              <a:t>16</a:t>
            </a:fld>
            <a:endParaRPr lang="en-US" dirty="0"/>
          </a:p>
        </p:txBody>
      </p:sp>
      <p:sp>
        <p:nvSpPr>
          <p:cNvPr id="14" name="Rectangle 3"/>
          <p:cNvSpPr>
            <a:spLocks noChangeArrowheads="1"/>
          </p:cNvSpPr>
          <p:nvPr/>
        </p:nvSpPr>
        <p:spPr bwMode="auto">
          <a:xfrm>
            <a:off x="1447800" y="2057400"/>
            <a:ext cx="4638675" cy="448468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600" dirty="0"/>
              <a:t>Filter that is at least 99.97% efficient in removing monodisperse particles of 0.3 micrometers in diameter.</a:t>
            </a:r>
          </a:p>
          <a:p>
            <a:pPr algn="l">
              <a:spcBef>
                <a:spcPct val="50000"/>
              </a:spcBef>
            </a:pPr>
            <a:endParaRPr lang="en-US" sz="2600" dirty="0"/>
          </a:p>
          <a:p>
            <a:pPr algn="l">
              <a:spcBef>
                <a:spcPct val="50000"/>
              </a:spcBef>
            </a:pPr>
            <a:r>
              <a:rPr lang="en-US" sz="2600" dirty="0"/>
              <a:t>Equivalent NIOSH 42 CFR 84 particulate filters are the N100, R100, and P100 filters</a:t>
            </a:r>
            <a:r>
              <a:rPr lang="en-US" sz="2800" dirty="0">
                <a:latin typeface="Times New Roman" pitchFamily="18" charset="0"/>
              </a:rPr>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1522232" y="533400"/>
            <a:ext cx="7467600" cy="1143000"/>
          </a:xfrm>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sz="3400"/>
              <a:t>Respiratory Cartridge  Color Coding</a:t>
            </a:r>
          </a:p>
        </p:txBody>
      </p:sp>
      <p:sp>
        <p:nvSpPr>
          <p:cNvPr id="69639" name="Rectangle 7"/>
          <p:cNvSpPr>
            <a:spLocks noChangeArrowheads="1"/>
          </p:cNvSpPr>
          <p:nvPr/>
        </p:nvSpPr>
        <p:spPr bwMode="auto">
          <a:xfrm>
            <a:off x="228600" y="1981200"/>
            <a:ext cx="1303338" cy="334963"/>
          </a:xfrm>
          <a:prstGeom prst="rect">
            <a:avLst/>
          </a:prstGeom>
          <a:solidFill>
            <a:srgbClr val="FF00FF"/>
          </a:solid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D60093"/>
              </a:solidFill>
            </a:endParaRPr>
          </a:p>
        </p:txBody>
      </p:sp>
      <p:sp>
        <p:nvSpPr>
          <p:cNvPr id="69640" name="Rectangle 8"/>
          <p:cNvSpPr>
            <a:spLocks noChangeArrowheads="1"/>
          </p:cNvSpPr>
          <p:nvPr/>
        </p:nvSpPr>
        <p:spPr bwMode="auto">
          <a:xfrm>
            <a:off x="1982788" y="3200400"/>
            <a:ext cx="2960687" cy="42832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200"/>
              <a:t>Ammonia- green</a:t>
            </a:r>
          </a:p>
        </p:txBody>
      </p:sp>
      <p:sp>
        <p:nvSpPr>
          <p:cNvPr id="69641" name="Rectangle 9"/>
          <p:cNvSpPr>
            <a:spLocks noChangeArrowheads="1"/>
          </p:cNvSpPr>
          <p:nvPr/>
        </p:nvSpPr>
        <p:spPr bwMode="auto">
          <a:xfrm>
            <a:off x="230188" y="3276600"/>
            <a:ext cx="1323975" cy="314325"/>
          </a:xfrm>
          <a:prstGeom prst="rect">
            <a:avLst/>
          </a:prstGeom>
          <a:solidFill>
            <a:srgbClr val="0AA20A"/>
          </a:solid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642" name="Rectangle 10"/>
          <p:cNvSpPr>
            <a:spLocks noChangeArrowheads="1"/>
          </p:cNvSpPr>
          <p:nvPr/>
        </p:nvSpPr>
        <p:spPr bwMode="auto">
          <a:xfrm>
            <a:off x="1982788" y="2514600"/>
            <a:ext cx="4948237" cy="42832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200"/>
              <a:t>Organic vapor (solvents) - black</a:t>
            </a:r>
          </a:p>
        </p:txBody>
      </p:sp>
      <p:sp>
        <p:nvSpPr>
          <p:cNvPr id="69643" name="Rectangle 11"/>
          <p:cNvSpPr>
            <a:spLocks noChangeArrowheads="1"/>
          </p:cNvSpPr>
          <p:nvPr/>
        </p:nvSpPr>
        <p:spPr bwMode="auto">
          <a:xfrm>
            <a:off x="228600" y="3962993"/>
            <a:ext cx="1339850" cy="301625"/>
          </a:xfrm>
          <a:prstGeom prst="rect">
            <a:avLst/>
          </a:prstGeom>
          <a:solidFill>
            <a:schemeClr val="tx1"/>
          </a:solid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644" name="Rectangle 12"/>
          <p:cNvSpPr>
            <a:spLocks noChangeArrowheads="1"/>
          </p:cNvSpPr>
          <p:nvPr/>
        </p:nvSpPr>
        <p:spPr bwMode="auto">
          <a:xfrm>
            <a:off x="1982788" y="3886200"/>
            <a:ext cx="6529387" cy="42832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200" dirty="0"/>
              <a:t>Acid gas (sulfuric acid, for example) - white</a:t>
            </a:r>
          </a:p>
        </p:txBody>
      </p:sp>
      <p:sp>
        <p:nvSpPr>
          <p:cNvPr id="69645" name="Rectangle 13"/>
          <p:cNvSpPr>
            <a:spLocks noChangeArrowheads="1"/>
          </p:cNvSpPr>
          <p:nvPr/>
        </p:nvSpPr>
        <p:spPr bwMode="auto">
          <a:xfrm>
            <a:off x="225425" y="4572000"/>
            <a:ext cx="1379538" cy="301625"/>
          </a:xfrm>
          <a:prstGeom prst="rect">
            <a:avLst/>
          </a:prstGeom>
          <a:solidFill>
            <a:srgbClr val="FFFF00"/>
          </a:solid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646" name="Rectangle 14"/>
          <p:cNvSpPr>
            <a:spLocks noChangeArrowheads="1"/>
          </p:cNvSpPr>
          <p:nvPr/>
        </p:nvSpPr>
        <p:spPr bwMode="auto">
          <a:xfrm>
            <a:off x="1982788" y="4572000"/>
            <a:ext cx="6191250" cy="42832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200"/>
              <a:t>Acid gas and organic vapor - yellow</a:t>
            </a:r>
          </a:p>
        </p:txBody>
      </p:sp>
      <p:sp>
        <p:nvSpPr>
          <p:cNvPr id="69649" name="Rectangle 17"/>
          <p:cNvSpPr>
            <a:spLocks noChangeArrowheads="1"/>
          </p:cNvSpPr>
          <p:nvPr/>
        </p:nvSpPr>
        <p:spPr bwMode="auto">
          <a:xfrm>
            <a:off x="1981200" y="5181600"/>
            <a:ext cx="6516688" cy="42832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200" dirty="0"/>
              <a:t>Organic vapor &amp; particulates - combination</a:t>
            </a:r>
          </a:p>
        </p:txBody>
      </p:sp>
      <p:sp>
        <p:nvSpPr>
          <p:cNvPr id="69650" name="Rectangle 18"/>
          <p:cNvSpPr>
            <a:spLocks noChangeArrowheads="1"/>
          </p:cNvSpPr>
          <p:nvPr/>
        </p:nvSpPr>
        <p:spPr bwMode="auto">
          <a:xfrm>
            <a:off x="762000" y="6170023"/>
            <a:ext cx="5942012" cy="366767"/>
          </a:xfrm>
          <a:prstGeom prst="rect">
            <a:avLst/>
          </a:prstGeom>
          <a:solidFill>
            <a:srgbClr val="FFFF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8" tIns="44450" rIns="90488" bIns="44450">
            <a:spAutoFit/>
          </a:bodyPr>
          <a:lstStyle/>
          <a:p>
            <a:pPr algn="l">
              <a:spcBef>
                <a:spcPct val="50000"/>
              </a:spcBef>
            </a:pPr>
            <a:r>
              <a:rPr lang="en-US" sz="1800" dirty="0">
                <a:solidFill>
                  <a:srgbClr val="006600"/>
                </a:solidFill>
              </a:rPr>
              <a:t>These are some commonly used chemical cartridges</a:t>
            </a:r>
          </a:p>
        </p:txBody>
      </p:sp>
      <p:sp>
        <p:nvSpPr>
          <p:cNvPr id="69651" name="Rectangle 19"/>
          <p:cNvSpPr>
            <a:spLocks noChangeArrowheads="1"/>
          </p:cNvSpPr>
          <p:nvPr/>
        </p:nvSpPr>
        <p:spPr bwMode="auto">
          <a:xfrm>
            <a:off x="230188" y="2608263"/>
            <a:ext cx="1323975" cy="314325"/>
          </a:xfrm>
          <a:prstGeom prst="rect">
            <a:avLst/>
          </a:prstGeom>
          <a:solidFill>
            <a:schemeClr val="bg2"/>
          </a:solid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652" name="Rectangle 20"/>
          <p:cNvSpPr>
            <a:spLocks noChangeArrowheads="1"/>
          </p:cNvSpPr>
          <p:nvPr/>
        </p:nvSpPr>
        <p:spPr bwMode="auto">
          <a:xfrm>
            <a:off x="1895475" y="1981200"/>
            <a:ext cx="4972050" cy="4572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9653" name="Rectangle 21"/>
          <p:cNvSpPr>
            <a:spLocks noChangeArrowheads="1"/>
          </p:cNvSpPr>
          <p:nvPr/>
        </p:nvSpPr>
        <p:spPr bwMode="auto">
          <a:xfrm>
            <a:off x="1982788" y="1906588"/>
            <a:ext cx="4873625" cy="42832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200"/>
              <a:t>P100 (particulates) - magenta</a:t>
            </a:r>
          </a:p>
        </p:txBody>
      </p:sp>
      <p:sp>
        <p:nvSpPr>
          <p:cNvPr id="5" name="Slide Number Placeholder 4"/>
          <p:cNvSpPr>
            <a:spLocks noGrp="1"/>
          </p:cNvSpPr>
          <p:nvPr>
            <p:ph type="sldNum" sz="quarter" idx="12"/>
          </p:nvPr>
        </p:nvSpPr>
        <p:spPr/>
        <p:txBody>
          <a:bodyPr/>
          <a:lstStyle/>
          <a:p>
            <a:fld id="{5529DBA2-69AF-4156-BCBD-3727FB14F46C}" type="slidenum">
              <a:rPr lang="en-US" smtClean="0"/>
              <a:pPr/>
              <a:t>17</a:t>
            </a:fld>
            <a:endParaRPr lang="en-US" dirty="0"/>
          </a:p>
        </p:txBody>
      </p:sp>
      <p:sp>
        <p:nvSpPr>
          <p:cNvPr id="23" name="Rectangle 7"/>
          <p:cNvSpPr>
            <a:spLocks noChangeArrowheads="1"/>
          </p:cNvSpPr>
          <p:nvPr/>
        </p:nvSpPr>
        <p:spPr bwMode="auto">
          <a:xfrm>
            <a:off x="282575" y="5227637"/>
            <a:ext cx="1303338" cy="334963"/>
          </a:xfrm>
          <a:prstGeom prst="rect">
            <a:avLst/>
          </a:prstGeom>
          <a:solidFill>
            <a:srgbClr val="FF00FF"/>
          </a:solidFill>
          <a:ln w="12700">
            <a:solidFill>
              <a:schemeClr val="bg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D60093"/>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chor="b"/>
          <a:lstStyle/>
          <a:p>
            <a:r>
              <a:rPr lang="en-US"/>
              <a:t>Respirator Cartridges</a:t>
            </a:r>
          </a:p>
        </p:txBody>
      </p:sp>
      <p:sp>
        <p:nvSpPr>
          <p:cNvPr id="74755" name="Rectangle 3"/>
          <p:cNvSpPr>
            <a:spLocks noGrp="1" noChangeArrowheads="1"/>
          </p:cNvSpPr>
          <p:nvPr>
            <p:ph idx="1"/>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pPr algn="ctr">
              <a:buFont typeface="Wingdings" pitchFamily="2" charset="2"/>
              <a:buNone/>
            </a:pPr>
            <a:r>
              <a:rPr lang="en-US" b="1" dirty="0">
                <a:solidFill>
                  <a:schemeClr val="hlink"/>
                </a:solidFill>
                <a:latin typeface="Verdana" pitchFamily="34" charset="0"/>
              </a:rPr>
              <a:t>Types of Cartridges</a:t>
            </a:r>
          </a:p>
        </p:txBody>
      </p:sp>
      <p:sp>
        <p:nvSpPr>
          <p:cNvPr id="74756" name="Rectangle 4"/>
          <p:cNvSpPr>
            <a:spLocks noChangeArrowheads="1"/>
          </p:cNvSpPr>
          <p:nvPr/>
        </p:nvSpPr>
        <p:spPr bwMode="auto">
          <a:xfrm>
            <a:off x="1219200" y="4191000"/>
            <a:ext cx="7543800" cy="2305759"/>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8" tIns="44450" rIns="90488" bIns="44450">
            <a:spAutoFit/>
          </a:bodyPr>
          <a:lstStyle/>
          <a:p>
            <a:pPr algn="l">
              <a:spcBef>
                <a:spcPct val="50000"/>
              </a:spcBef>
            </a:pPr>
            <a:r>
              <a:rPr lang="en-US" dirty="0"/>
              <a:t>Dust cartridges filter out dust only.</a:t>
            </a:r>
          </a:p>
          <a:p>
            <a:pPr algn="l">
              <a:spcBef>
                <a:spcPct val="50000"/>
              </a:spcBef>
            </a:pPr>
            <a:r>
              <a:rPr lang="en-US" dirty="0"/>
              <a:t>Chemical cartridges trap different types of chemicals, but not dust.</a:t>
            </a:r>
          </a:p>
          <a:p>
            <a:pPr algn="l">
              <a:spcBef>
                <a:spcPct val="50000"/>
              </a:spcBef>
            </a:pPr>
            <a:r>
              <a:rPr lang="en-US" dirty="0"/>
              <a:t>Cartridges are color-coded for the type of chemical or dust.</a:t>
            </a:r>
          </a:p>
        </p:txBody>
      </p:sp>
      <p:pic>
        <p:nvPicPr>
          <p:cNvPr id="74757" name="Picture 5"/>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2438400"/>
            <a:ext cx="5562600" cy="16764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18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Topics of Discussion</a:t>
            </a:r>
          </a:p>
        </p:txBody>
      </p:sp>
      <p:sp>
        <p:nvSpPr>
          <p:cNvPr id="30723" name="Rectangle 3"/>
          <p:cNvSpPr>
            <a:spLocks noGrp="1" noChangeArrowheads="1"/>
          </p:cNvSpPr>
          <p:nvPr>
            <p:ph idx="1"/>
          </p:nvPr>
        </p:nvSpPr>
        <p:spPr>
          <a:xfrm>
            <a:off x="228600" y="1828800"/>
            <a:ext cx="7696200" cy="3810001"/>
          </a:xfrm>
        </p:spPr>
        <p:txBody>
          <a:bodyPr>
            <a:normAutofit/>
          </a:bodyPr>
          <a:lstStyle/>
          <a:p>
            <a:pPr algn="just"/>
            <a:r>
              <a:rPr lang="en-US" b="1" dirty="0"/>
              <a:t>Responsibilities</a:t>
            </a:r>
          </a:p>
          <a:p>
            <a:pPr algn="just"/>
            <a:r>
              <a:rPr lang="en-US" b="1" dirty="0"/>
              <a:t>Respiratory System</a:t>
            </a:r>
          </a:p>
          <a:p>
            <a:pPr algn="just"/>
            <a:r>
              <a:rPr lang="en-US" b="1" dirty="0"/>
              <a:t>Selection of Respirators</a:t>
            </a:r>
          </a:p>
          <a:p>
            <a:pPr algn="just"/>
            <a:r>
              <a:rPr lang="en-US" b="1" dirty="0"/>
              <a:t>Air Purifying Respirators</a:t>
            </a:r>
          </a:p>
          <a:p>
            <a:pPr algn="just"/>
            <a:r>
              <a:rPr lang="en-US" b="1" dirty="0"/>
              <a:t>Supplied Air Respirators</a:t>
            </a:r>
          </a:p>
          <a:p>
            <a:pPr algn="just"/>
            <a:r>
              <a:rPr lang="en-US" b="1" dirty="0"/>
              <a:t>Requirements for wearing respirators</a:t>
            </a:r>
          </a:p>
          <a:p>
            <a:pPr algn="just"/>
            <a:r>
              <a:rPr lang="en-US" b="1" dirty="0"/>
              <a:t>Maintenance and Care</a:t>
            </a:r>
            <a:endParaRPr lang="en-US" dirty="0"/>
          </a:p>
        </p:txBody>
      </p:sp>
      <p:pic>
        <p:nvPicPr>
          <p:cNvPr id="30728"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1905000"/>
            <a:ext cx="2362200" cy="21336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chor="b"/>
          <a:lstStyle/>
          <a:p>
            <a:r>
              <a:rPr lang="en-US"/>
              <a:t>Filter Selection</a:t>
            </a:r>
          </a:p>
        </p:txBody>
      </p:sp>
      <p:sp>
        <p:nvSpPr>
          <p:cNvPr id="76803" name="Rectangle 3"/>
          <p:cNvSpPr>
            <a:spLocks noGrp="1" noChangeArrowheads="1"/>
          </p:cNvSpPr>
          <p:nvPr>
            <p:ph idx="1"/>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pPr algn="ctr"/>
            <a:r>
              <a:rPr lang="en-US">
                <a:latin typeface="Times New Roman" pitchFamily="18" charset="0"/>
              </a:rPr>
              <a:t>There is no “</a:t>
            </a:r>
            <a:r>
              <a:rPr lang="en-US" b="1">
                <a:latin typeface="Times New Roman" pitchFamily="18" charset="0"/>
              </a:rPr>
              <a:t>universal filter</a:t>
            </a:r>
            <a:r>
              <a:rPr lang="en-US">
                <a:latin typeface="Times New Roman" pitchFamily="18" charset="0"/>
              </a:rPr>
              <a:t>.” </a:t>
            </a:r>
          </a:p>
          <a:p>
            <a:pPr algn="ctr">
              <a:buFont typeface="Wingdings" pitchFamily="2" charset="2"/>
              <a:buNone/>
            </a:pPr>
            <a:r>
              <a:rPr lang="en-US">
                <a:latin typeface="Times New Roman" pitchFamily="18" charset="0"/>
              </a:rPr>
              <a:t> </a:t>
            </a:r>
          </a:p>
          <a:p>
            <a:pPr algn="ctr">
              <a:buFont typeface="Wingdings" pitchFamily="2" charset="2"/>
              <a:buNone/>
            </a:pPr>
            <a:r>
              <a:rPr lang="en-US" sz="5500" b="1">
                <a:effectLst>
                  <a:outerShdw blurRad="38100" dist="38100" dir="2700000" algn="tl">
                    <a:srgbClr val="000000"/>
                  </a:outerShdw>
                </a:effectLst>
                <a:latin typeface="Times New Roman" pitchFamily="18" charset="0"/>
              </a:rPr>
              <a:t>No cartridge, canister, or filter will protect against everything!</a:t>
            </a:r>
          </a:p>
        </p:txBody>
      </p:sp>
      <p:sp>
        <p:nvSpPr>
          <p:cNvPr id="2" name="Slide Number Placeholder 1"/>
          <p:cNvSpPr>
            <a:spLocks noGrp="1"/>
          </p:cNvSpPr>
          <p:nvPr>
            <p:ph type="sldNum" sz="quarter" idx="12"/>
          </p:nvPr>
        </p:nvSpPr>
        <p:spPr/>
        <p:txBody>
          <a:bodyPr/>
          <a:lstStyle/>
          <a:p>
            <a:fld id="{5529DBA2-69AF-4156-BCBD-3727FB14F46C}" type="slidenum">
              <a:rPr lang="en-US" smtClean="0"/>
              <a:pPr/>
              <a:t>19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lIns="92075" tIns="46038" rIns="92075" bIns="46038">
            <a:normAutofit/>
          </a:bodyPr>
          <a:lstStyle/>
          <a:p>
            <a:r>
              <a:rPr lang="en-US"/>
              <a:t>Atmosphere-Supplying Respirators</a:t>
            </a:r>
          </a:p>
        </p:txBody>
      </p:sp>
      <p:sp>
        <p:nvSpPr>
          <p:cNvPr id="43011" name="Rectangle 3"/>
          <p:cNvSpPr>
            <a:spLocks noGrp="1" noChangeArrowheads="1"/>
          </p:cNvSpPr>
          <p:nvPr>
            <p:ph idx="1"/>
          </p:nvPr>
        </p:nvSpPr>
        <p:spPr>
          <a:noFill/>
          <a:ln/>
        </p:spPr>
        <p:txBody>
          <a:bodyPr lIns="92075" tIns="46038" rIns="92075" bIns="46038"/>
          <a:lstStyle/>
          <a:p>
            <a:pPr>
              <a:spcBef>
                <a:spcPct val="40000"/>
              </a:spcBef>
              <a:spcAft>
                <a:spcPct val="40000"/>
              </a:spcAft>
            </a:pPr>
            <a:r>
              <a:rPr lang="en-US" b="1"/>
              <a:t>Oxygen below 19.5%</a:t>
            </a:r>
          </a:p>
          <a:p>
            <a:pPr>
              <a:spcBef>
                <a:spcPct val="40000"/>
              </a:spcBef>
              <a:spcAft>
                <a:spcPct val="40000"/>
              </a:spcAft>
            </a:pPr>
            <a:r>
              <a:rPr lang="en-US" b="1"/>
              <a:t>Unknown contaminants</a:t>
            </a:r>
          </a:p>
          <a:p>
            <a:pPr>
              <a:spcBef>
                <a:spcPct val="40000"/>
              </a:spcBef>
              <a:spcAft>
                <a:spcPct val="40000"/>
              </a:spcAft>
            </a:pPr>
            <a:r>
              <a:rPr lang="en-US" b="1"/>
              <a:t>Unknown concentration of contaminants</a:t>
            </a:r>
          </a:p>
          <a:p>
            <a:pPr>
              <a:spcBef>
                <a:spcPct val="40000"/>
              </a:spcBef>
              <a:spcAft>
                <a:spcPct val="40000"/>
              </a:spcAft>
            </a:pPr>
            <a:r>
              <a:rPr lang="en-US" b="1"/>
              <a:t>Concentrations are IDLH</a:t>
            </a:r>
            <a:endParaRPr lang="en-US"/>
          </a:p>
        </p:txBody>
      </p:sp>
      <p:sp>
        <p:nvSpPr>
          <p:cNvPr id="2" name="Slide Number Placeholder 1"/>
          <p:cNvSpPr>
            <a:spLocks noGrp="1"/>
          </p:cNvSpPr>
          <p:nvPr>
            <p:ph type="sldNum" sz="quarter" idx="12"/>
          </p:nvPr>
        </p:nvSpPr>
        <p:spPr/>
        <p:txBody>
          <a:bodyPr/>
          <a:lstStyle/>
          <a:p>
            <a:fld id="{5529DBA2-69AF-4156-BCBD-3727FB14F46C}" type="slidenum">
              <a:rPr lang="en-US" smtClean="0"/>
              <a:pPr/>
              <a:t>20</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057400" y="457200"/>
            <a:ext cx="5257800" cy="1143000"/>
          </a:xfrm>
        </p:spPr>
        <p:txBody>
          <a:bodyPr/>
          <a:lstStyle/>
          <a:p>
            <a:pPr algn="l"/>
            <a:r>
              <a:rPr lang="en-US" dirty="0"/>
              <a:t>Supplied-Air Respirators</a:t>
            </a:r>
          </a:p>
        </p:txBody>
      </p:sp>
      <p:sp>
        <p:nvSpPr>
          <p:cNvPr id="44035" name="Rectangle 3"/>
          <p:cNvSpPr>
            <a:spLocks noGrp="1" noChangeArrowheads="1"/>
          </p:cNvSpPr>
          <p:nvPr>
            <p:ph idx="1"/>
          </p:nvPr>
        </p:nvSpPr>
        <p:spPr/>
        <p:txBody>
          <a:bodyPr>
            <a:normAutofit lnSpcReduction="10000"/>
          </a:bodyPr>
          <a:lstStyle/>
          <a:p>
            <a:pPr>
              <a:lnSpc>
                <a:spcPct val="90000"/>
              </a:lnSpc>
            </a:pPr>
            <a:r>
              <a:rPr lang="en-US" sz="2900" b="1"/>
              <a:t>Full facepiece with remote compressed air cylinder and high pressure hose.</a:t>
            </a:r>
          </a:p>
          <a:p>
            <a:pPr>
              <a:lnSpc>
                <a:spcPct val="90000"/>
              </a:lnSpc>
              <a:buFont typeface="Wingdings" pitchFamily="2" charset="2"/>
              <a:buNone/>
            </a:pPr>
            <a:endParaRPr lang="en-US" sz="2900" b="1"/>
          </a:p>
          <a:p>
            <a:pPr>
              <a:lnSpc>
                <a:spcPct val="90000"/>
              </a:lnSpc>
            </a:pPr>
            <a:r>
              <a:rPr lang="en-US" sz="2900" b="1"/>
              <a:t>No more than 300 feet of high pressure hose.</a:t>
            </a:r>
          </a:p>
          <a:p>
            <a:pPr>
              <a:lnSpc>
                <a:spcPct val="90000"/>
              </a:lnSpc>
              <a:buFont typeface="Wingdings" pitchFamily="2" charset="2"/>
              <a:buNone/>
            </a:pPr>
            <a:endParaRPr lang="en-US" sz="2900" b="1"/>
          </a:p>
          <a:p>
            <a:pPr>
              <a:lnSpc>
                <a:spcPct val="90000"/>
              </a:lnSpc>
            </a:pPr>
            <a:r>
              <a:rPr lang="en-US" sz="2900" b="1"/>
              <a:t>Must deliver at least 8 cubic feet per minute of air for each person on the system.</a:t>
            </a:r>
          </a:p>
        </p:txBody>
      </p:sp>
      <p:pic>
        <p:nvPicPr>
          <p:cNvPr id="44036"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30737" y="152399"/>
            <a:ext cx="1371600" cy="1825625"/>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21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r>
              <a:rPr lang="en-US"/>
              <a:t>Self-Contained Breathing Apparatus</a:t>
            </a:r>
          </a:p>
        </p:txBody>
      </p:sp>
      <p:sp>
        <p:nvSpPr>
          <p:cNvPr id="45059" name="Rectangle 3"/>
          <p:cNvSpPr>
            <a:spLocks noGrp="1" noChangeArrowheads="1"/>
          </p:cNvSpPr>
          <p:nvPr>
            <p:ph idx="1"/>
          </p:nvPr>
        </p:nvSpPr>
        <p:spPr>
          <a:xfrm>
            <a:off x="990600" y="1600200"/>
            <a:ext cx="7696200" cy="4191001"/>
          </a:xfrm>
        </p:spPr>
        <p:txBody>
          <a:bodyPr/>
          <a:lstStyle/>
          <a:p>
            <a:pPr>
              <a:spcAft>
                <a:spcPct val="20000"/>
              </a:spcAft>
            </a:pPr>
            <a:r>
              <a:rPr lang="en-US" sz="2600" b="1"/>
              <a:t>Inspect prior to use. </a:t>
            </a:r>
          </a:p>
          <a:p>
            <a:pPr>
              <a:spcAft>
                <a:spcPct val="20000"/>
              </a:spcAft>
            </a:pPr>
            <a:r>
              <a:rPr lang="en-US" sz="2600" b="1"/>
              <a:t>The cylinder must be full and the SCBA in working condition before stored for later use.</a:t>
            </a:r>
          </a:p>
          <a:p>
            <a:pPr>
              <a:spcAft>
                <a:spcPct val="20000"/>
              </a:spcAft>
            </a:pPr>
            <a:r>
              <a:rPr lang="en-US" sz="2600" b="1"/>
              <a:t>Ensure availability of spare cylinders for use in emergencies.</a:t>
            </a:r>
          </a:p>
          <a:p>
            <a:pPr>
              <a:spcAft>
                <a:spcPct val="20000"/>
              </a:spcAft>
            </a:pPr>
            <a:r>
              <a:rPr lang="en-US" sz="2600" b="1"/>
              <a:t>Clean and inspect monthly for emergency use.</a:t>
            </a:r>
          </a:p>
        </p:txBody>
      </p:sp>
      <p:pic>
        <p:nvPicPr>
          <p:cNvPr id="45060"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4724400"/>
            <a:ext cx="2057400" cy="18288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22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Protection Factors</a:t>
            </a:r>
          </a:p>
        </p:txBody>
      </p:sp>
      <p:sp>
        <p:nvSpPr>
          <p:cNvPr id="46083" name="Rectangle 3"/>
          <p:cNvSpPr>
            <a:spLocks noGrp="1" noChangeArrowheads="1"/>
          </p:cNvSpPr>
          <p:nvPr>
            <p:ph idx="1"/>
          </p:nvPr>
        </p:nvSpPr>
        <p:spPr/>
        <p:txBody>
          <a:bodyPr/>
          <a:lstStyle/>
          <a:p>
            <a:pPr>
              <a:spcBef>
                <a:spcPct val="40000"/>
              </a:spcBef>
              <a:spcAft>
                <a:spcPct val="40000"/>
              </a:spcAft>
            </a:pPr>
            <a:r>
              <a:rPr lang="en-US" b="1"/>
              <a:t>SCBA - 10,000 x PEL</a:t>
            </a:r>
          </a:p>
          <a:p>
            <a:pPr>
              <a:lnSpc>
                <a:spcPct val="50000"/>
              </a:lnSpc>
              <a:spcBef>
                <a:spcPct val="40000"/>
              </a:spcBef>
              <a:spcAft>
                <a:spcPct val="25000"/>
              </a:spcAft>
            </a:pPr>
            <a:r>
              <a:rPr lang="en-US" b="1"/>
              <a:t>Air line – 50 x PEL (half-face)</a:t>
            </a:r>
          </a:p>
          <a:p>
            <a:pPr lvl="1">
              <a:lnSpc>
                <a:spcPct val="50000"/>
              </a:lnSpc>
              <a:spcBef>
                <a:spcPct val="40000"/>
              </a:spcBef>
              <a:spcAft>
                <a:spcPct val="25000"/>
              </a:spcAft>
              <a:buFontTx/>
              <a:buNone/>
            </a:pPr>
            <a:r>
              <a:rPr lang="en-US" b="1"/>
              <a:t>			  1,000 x PEL (full-face)</a:t>
            </a:r>
            <a:endParaRPr lang="en-US"/>
          </a:p>
        </p:txBody>
      </p:sp>
      <p:pic>
        <p:nvPicPr>
          <p:cNvPr id="46085"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4495800"/>
            <a:ext cx="1981200" cy="16764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086" name="Picture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4419600"/>
            <a:ext cx="2514600" cy="19050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23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Escape Respirators</a:t>
            </a:r>
          </a:p>
        </p:txBody>
      </p:sp>
      <p:sp>
        <p:nvSpPr>
          <p:cNvPr id="47107" name="Rectangle 3"/>
          <p:cNvSpPr>
            <a:spLocks noGrp="1" noChangeArrowheads="1"/>
          </p:cNvSpPr>
          <p:nvPr>
            <p:ph idx="1"/>
          </p:nvPr>
        </p:nvSpPr>
        <p:spPr/>
        <p:txBody>
          <a:bodyPr>
            <a:normAutofit/>
          </a:bodyPr>
          <a:lstStyle/>
          <a:p>
            <a:pPr>
              <a:spcBef>
                <a:spcPct val="40000"/>
              </a:spcBef>
              <a:spcAft>
                <a:spcPct val="40000"/>
              </a:spcAft>
            </a:pPr>
            <a:r>
              <a:rPr lang="en-US" b="1"/>
              <a:t>Designed for leaving a hazardous area.</a:t>
            </a:r>
          </a:p>
          <a:p>
            <a:pPr>
              <a:spcBef>
                <a:spcPct val="40000"/>
              </a:spcBef>
              <a:spcAft>
                <a:spcPct val="40000"/>
              </a:spcAft>
            </a:pPr>
            <a:r>
              <a:rPr lang="en-US" b="1"/>
              <a:t>Five to fifteen minutes of air</a:t>
            </a:r>
          </a:p>
          <a:p>
            <a:pPr>
              <a:spcBef>
                <a:spcPct val="40000"/>
              </a:spcBef>
              <a:spcAft>
                <a:spcPct val="40000"/>
              </a:spcAft>
            </a:pPr>
            <a:r>
              <a:rPr lang="en-US" b="1"/>
              <a:t>Inspect monthly</a:t>
            </a:r>
          </a:p>
          <a:p>
            <a:pPr>
              <a:spcBef>
                <a:spcPct val="40000"/>
              </a:spcBef>
              <a:spcAft>
                <a:spcPct val="40000"/>
              </a:spcAft>
            </a:pPr>
            <a:r>
              <a:rPr lang="en-US" b="1"/>
              <a:t>Ensure escape respirators are easily accessible</a:t>
            </a:r>
          </a:p>
        </p:txBody>
      </p:sp>
      <p:sp>
        <p:nvSpPr>
          <p:cNvPr id="2" name="Slide Number Placeholder 1"/>
          <p:cNvSpPr>
            <a:spLocks noGrp="1"/>
          </p:cNvSpPr>
          <p:nvPr>
            <p:ph type="sldNum" sz="quarter" idx="12"/>
          </p:nvPr>
        </p:nvSpPr>
        <p:spPr/>
        <p:txBody>
          <a:bodyPr/>
          <a:lstStyle/>
          <a:p>
            <a:fld id="{5529DBA2-69AF-4156-BCBD-3727FB14F46C}" type="slidenum">
              <a:rPr lang="en-US" smtClean="0"/>
              <a:pPr/>
              <a:t>24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r>
              <a:rPr lang="en-US"/>
              <a:t>Fit Testing</a:t>
            </a:r>
          </a:p>
        </p:txBody>
      </p:sp>
      <p:sp>
        <p:nvSpPr>
          <p:cNvPr id="2" name="Slide Number Placeholder 1"/>
          <p:cNvSpPr>
            <a:spLocks noGrp="1"/>
          </p:cNvSpPr>
          <p:nvPr>
            <p:ph type="sldNum" sz="quarter" idx="12"/>
          </p:nvPr>
        </p:nvSpPr>
        <p:spPr>
          <a:prstGeom prst="rect">
            <a:avLst/>
          </a:prstGeom>
        </p:spPr>
        <p:txBody>
          <a:bodyPr/>
          <a:lstStyle/>
          <a:p>
            <a:fld id="{68611DC5-2506-4EE2-87CF-55E2C50A6CC8}" type="slidenum">
              <a:rPr lang="en-US" smtClean="0"/>
              <a:pPr/>
              <a:t>25</a:t>
            </a:fld>
            <a:endParaRPr lang="en-US" dirty="0"/>
          </a:p>
        </p:txBody>
      </p:sp>
      <p:sp>
        <p:nvSpPr>
          <p:cNvPr id="82947" name="Rectangle 3"/>
          <p:cNvSpPr>
            <a:spLocks noChangeArrowheads="1"/>
          </p:cNvSpPr>
          <p:nvPr/>
        </p:nvSpPr>
        <p:spPr bwMode="auto">
          <a:xfrm>
            <a:off x="228600" y="2057400"/>
            <a:ext cx="5105400" cy="2675091"/>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8" tIns="44450" rIns="90488" bIns="44450">
            <a:spAutoFit/>
          </a:bodyPr>
          <a:lstStyle/>
          <a:p>
            <a:pPr algn="just" defTabSz="873125">
              <a:spcBef>
                <a:spcPct val="50000"/>
              </a:spcBef>
            </a:pPr>
            <a:r>
              <a:rPr lang="en-US" dirty="0"/>
              <a:t>Before an employee uses any respirator with a negative or positive pressure tight-fitting</a:t>
            </a:r>
            <a:r>
              <a:rPr lang="en-US" i="1" dirty="0"/>
              <a:t> </a:t>
            </a:r>
            <a:r>
              <a:rPr lang="en-US" dirty="0" smtClean="0"/>
              <a:t>face piece</a:t>
            </a:r>
            <a:r>
              <a:rPr lang="en-US" dirty="0"/>
              <a:t>, the employee must be fit tested with the same make, model, style, and size of respirator that will be used.</a:t>
            </a:r>
          </a:p>
        </p:txBody>
      </p:sp>
      <p:pic>
        <p:nvPicPr>
          <p:cNvPr id="82948" name="Picture 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18150" y="2141691"/>
            <a:ext cx="3016250" cy="259080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3663" tIns="47625" rIns="93663" bIns="47625"/>
          <a:lstStyle/>
          <a:p>
            <a:r>
              <a:rPr lang="en-US"/>
              <a:t>Qualitative Fit Test (QLFT)</a:t>
            </a:r>
          </a:p>
        </p:txBody>
      </p:sp>
      <p:sp>
        <p:nvSpPr>
          <p:cNvPr id="84995" name="Rectangle 3"/>
          <p:cNvSpPr>
            <a:spLocks noGrp="1" noChangeArrowheads="1"/>
          </p:cNvSpPr>
          <p:nvPr>
            <p:ph idx="1"/>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3663" tIns="47625" rIns="93663" bIns="47625"/>
          <a:lstStyle/>
          <a:p>
            <a:pPr marL="0" indent="0" algn="just">
              <a:buFont typeface="Wingdings" pitchFamily="2" charset="2"/>
              <a:buNone/>
            </a:pPr>
            <a:r>
              <a:rPr lang="en-US" sz="2600" b="1" dirty="0"/>
              <a:t>A pass/fail fit test to assess the adequacy of respirator fit that relies on the individual’s response to the test agent.</a:t>
            </a:r>
          </a:p>
        </p:txBody>
      </p:sp>
      <p:sp>
        <p:nvSpPr>
          <p:cNvPr id="2" name="Slide Number Placeholder 1"/>
          <p:cNvSpPr>
            <a:spLocks noGrp="1"/>
          </p:cNvSpPr>
          <p:nvPr>
            <p:ph type="sldNum" sz="quarter" idx="12"/>
          </p:nvPr>
        </p:nvSpPr>
        <p:spPr>
          <a:prstGeom prst="rect">
            <a:avLst/>
          </a:prstGeom>
        </p:spPr>
        <p:txBody>
          <a:bodyPr/>
          <a:lstStyle/>
          <a:p>
            <a:fld id="{E9DC6C98-6885-4F7F-8639-BB27754A5CF8}" type="slidenum">
              <a:rPr lang="en-US" smtClean="0"/>
              <a:pPr/>
              <a:t>26</a:t>
            </a:fld>
            <a:endParaRPr lang="en-US" dirty="0"/>
          </a:p>
        </p:txBody>
      </p:sp>
      <p:pic>
        <p:nvPicPr>
          <p:cNvPr id="84996" name="Picture 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581400"/>
            <a:ext cx="2987675" cy="301148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3663" tIns="47625" rIns="93663" bIns="47625">
            <a:normAutofit/>
          </a:bodyPr>
          <a:lstStyle/>
          <a:p>
            <a:pPr defTabSz="955675"/>
            <a:r>
              <a:rPr lang="en-US" sz="4100"/>
              <a:t>Quantitative Fit Test (QNFT)</a:t>
            </a:r>
          </a:p>
        </p:txBody>
      </p:sp>
      <p:sp>
        <p:nvSpPr>
          <p:cNvPr id="2" name="Slide Number Placeholder 1"/>
          <p:cNvSpPr>
            <a:spLocks noGrp="1"/>
          </p:cNvSpPr>
          <p:nvPr>
            <p:ph type="sldNum" sz="quarter" idx="12"/>
          </p:nvPr>
        </p:nvSpPr>
        <p:spPr>
          <a:prstGeom prst="rect">
            <a:avLst/>
          </a:prstGeom>
        </p:spPr>
        <p:txBody>
          <a:bodyPr/>
          <a:lstStyle/>
          <a:p>
            <a:fld id="{68611DC5-2506-4EE2-87CF-55E2C50A6CC8}" type="slidenum">
              <a:rPr lang="en-US" smtClean="0"/>
              <a:pPr/>
              <a:t>27</a:t>
            </a:fld>
            <a:endParaRPr lang="en-US"/>
          </a:p>
        </p:txBody>
      </p:sp>
      <p:sp>
        <p:nvSpPr>
          <p:cNvPr id="87043" name="Rectangle 3"/>
          <p:cNvSpPr>
            <a:spLocks noChangeArrowheads="1"/>
          </p:cNvSpPr>
          <p:nvPr/>
        </p:nvSpPr>
        <p:spPr bwMode="auto">
          <a:xfrm>
            <a:off x="1447800" y="1830388"/>
            <a:ext cx="7085013" cy="1370012"/>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spAutoFit/>
          </a:bodyPr>
          <a:lstStyle/>
          <a:p>
            <a:pPr algn="just">
              <a:spcBef>
                <a:spcPct val="50000"/>
              </a:spcBef>
            </a:pPr>
            <a:r>
              <a:rPr lang="en-US" sz="2800" b="0" dirty="0"/>
              <a:t>An assessment of the adequacy of respirator fit by numerically measuring the amount of leakage into the respirator.</a:t>
            </a:r>
          </a:p>
        </p:txBody>
      </p:sp>
      <p:pic>
        <p:nvPicPr>
          <p:cNvPr id="87044" name="Picture 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3657600"/>
            <a:ext cx="5041900" cy="2517775"/>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0" y="533400"/>
            <a:ext cx="5334000" cy="1143000"/>
          </a:xfrm>
        </p:spPr>
        <p:txBody>
          <a:bodyPr/>
          <a:lstStyle/>
          <a:p>
            <a:r>
              <a:rPr lang="en-US" dirty="0"/>
              <a:t>Fit Testing</a:t>
            </a:r>
          </a:p>
        </p:txBody>
      </p:sp>
      <p:sp>
        <p:nvSpPr>
          <p:cNvPr id="48131" name="Rectangle 3"/>
          <p:cNvSpPr>
            <a:spLocks noGrp="1" noChangeArrowheads="1"/>
          </p:cNvSpPr>
          <p:nvPr>
            <p:ph idx="1"/>
          </p:nvPr>
        </p:nvSpPr>
        <p:spPr>
          <a:xfrm>
            <a:off x="1143000" y="2173288"/>
            <a:ext cx="6781800" cy="3694112"/>
          </a:xfrm>
        </p:spPr>
        <p:txBody>
          <a:bodyPr>
            <a:normAutofit/>
          </a:bodyPr>
          <a:lstStyle/>
          <a:p>
            <a:pPr algn="just">
              <a:spcBef>
                <a:spcPts val="0"/>
              </a:spcBef>
              <a:spcAft>
                <a:spcPts val="1800"/>
              </a:spcAft>
            </a:pPr>
            <a:r>
              <a:rPr lang="en-US" b="1" dirty="0" smtClean="0"/>
              <a:t>U</a:t>
            </a:r>
            <a:r>
              <a:rPr lang="en-US" b="1" dirty="0" smtClean="0"/>
              <a:t>ses </a:t>
            </a:r>
            <a:r>
              <a:rPr lang="en-US" b="1" dirty="0"/>
              <a:t>a qualitative fit test for </a:t>
            </a:r>
            <a:r>
              <a:rPr lang="en-US" b="1" dirty="0" smtClean="0"/>
              <a:t>all</a:t>
            </a:r>
            <a:br>
              <a:rPr lang="en-US" b="1" dirty="0" smtClean="0"/>
            </a:br>
            <a:r>
              <a:rPr lang="en-US" b="1" dirty="0" smtClean="0"/>
              <a:t>tight-fitting </a:t>
            </a:r>
            <a:r>
              <a:rPr lang="en-US" b="1" dirty="0"/>
              <a:t>respirators</a:t>
            </a:r>
          </a:p>
          <a:p>
            <a:pPr algn="just">
              <a:spcBef>
                <a:spcPts val="0"/>
              </a:spcBef>
              <a:spcAft>
                <a:spcPts val="1800"/>
              </a:spcAft>
            </a:pPr>
            <a:r>
              <a:rPr lang="en-US" b="1" dirty="0" smtClean="0"/>
              <a:t>Provide </a:t>
            </a:r>
            <a:r>
              <a:rPr lang="en-US" b="1" dirty="0"/>
              <a:t>enough choices to ensure a comfortable fit</a:t>
            </a:r>
          </a:p>
          <a:p>
            <a:pPr algn="just">
              <a:spcBef>
                <a:spcPts val="0"/>
              </a:spcBef>
              <a:spcAft>
                <a:spcPts val="1800"/>
              </a:spcAft>
            </a:pPr>
            <a:r>
              <a:rPr lang="en-US" b="1" dirty="0" smtClean="0"/>
              <a:t>Frequency </a:t>
            </a:r>
            <a:endParaRPr lang="en-US" b="1" dirty="0"/>
          </a:p>
          <a:p>
            <a:pPr algn="just">
              <a:spcBef>
                <a:spcPts val="0"/>
              </a:spcBef>
              <a:spcAft>
                <a:spcPts val="1800"/>
              </a:spcAft>
            </a:pPr>
            <a:r>
              <a:rPr lang="en-US" b="1" dirty="0" smtClean="0"/>
              <a:t>Reasons </a:t>
            </a:r>
            <a:r>
              <a:rPr lang="en-US" b="1" dirty="0"/>
              <a:t>for more frequent fit tests</a:t>
            </a:r>
            <a:endParaRPr lang="en-US" dirty="0"/>
          </a:p>
        </p:txBody>
      </p:sp>
      <p:pic>
        <p:nvPicPr>
          <p:cNvPr id="48132"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0400" y="533400"/>
            <a:ext cx="1828800" cy="163988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28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lIns="92075" tIns="46038" rIns="92075" bIns="46038"/>
          <a:lstStyle/>
          <a:p>
            <a:r>
              <a:rPr lang="en-US"/>
              <a:t>Responsibilities</a:t>
            </a:r>
          </a:p>
        </p:txBody>
      </p:sp>
      <p:sp>
        <p:nvSpPr>
          <p:cNvPr id="31747" name="Rectangle 3"/>
          <p:cNvSpPr>
            <a:spLocks noGrp="1" noChangeArrowheads="1"/>
          </p:cNvSpPr>
          <p:nvPr>
            <p:ph idx="1"/>
          </p:nvPr>
        </p:nvSpPr>
        <p:spPr>
          <a:noFill/>
          <a:ln/>
        </p:spPr>
        <p:txBody>
          <a:bodyPr lIns="92075" tIns="46038" rIns="92075" bIns="46038"/>
          <a:lstStyle/>
          <a:p>
            <a:pPr>
              <a:spcBef>
                <a:spcPct val="40000"/>
              </a:spcBef>
              <a:spcAft>
                <a:spcPct val="40000"/>
              </a:spcAft>
            </a:pPr>
            <a:r>
              <a:rPr lang="en-US" b="1"/>
              <a:t>Program Administrator</a:t>
            </a:r>
          </a:p>
          <a:p>
            <a:pPr>
              <a:spcBef>
                <a:spcPct val="40000"/>
              </a:spcBef>
              <a:spcAft>
                <a:spcPct val="40000"/>
              </a:spcAft>
            </a:pPr>
            <a:r>
              <a:rPr lang="en-US" b="1"/>
              <a:t>Managers and Supervisors</a:t>
            </a:r>
          </a:p>
          <a:p>
            <a:pPr>
              <a:spcBef>
                <a:spcPct val="40000"/>
              </a:spcBef>
              <a:spcAft>
                <a:spcPct val="40000"/>
              </a:spcAft>
            </a:pPr>
            <a:r>
              <a:rPr lang="en-US" b="1"/>
              <a:t>Employees</a:t>
            </a:r>
            <a:endParaRPr lang="en-US"/>
          </a:p>
        </p:txBody>
      </p:sp>
      <p:pic>
        <p:nvPicPr>
          <p:cNvPr id="31748" name="Picture 4" descr="pe01561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3581400"/>
            <a:ext cx="3581400" cy="23764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Facial Hair &amp;  Eyeglasses</a:t>
            </a:r>
          </a:p>
        </p:txBody>
      </p:sp>
      <p:sp>
        <p:nvSpPr>
          <p:cNvPr id="49155" name="Rectangle 3"/>
          <p:cNvSpPr>
            <a:spLocks noGrp="1" noChangeArrowheads="1"/>
          </p:cNvSpPr>
          <p:nvPr>
            <p:ph idx="1"/>
          </p:nvPr>
        </p:nvSpPr>
        <p:spPr/>
        <p:txBody>
          <a:bodyPr/>
          <a:lstStyle/>
          <a:p>
            <a:pPr>
              <a:spcBef>
                <a:spcPct val="40000"/>
              </a:spcBef>
              <a:spcAft>
                <a:spcPct val="40000"/>
              </a:spcAft>
            </a:pPr>
            <a:r>
              <a:rPr lang="en-US" b="1" dirty="0"/>
              <a:t>Respirators must fit properly to prevent leaks around the edges.</a:t>
            </a:r>
          </a:p>
          <a:p>
            <a:pPr>
              <a:spcBef>
                <a:spcPct val="40000"/>
              </a:spcBef>
              <a:spcAft>
                <a:spcPct val="40000"/>
              </a:spcAft>
            </a:pPr>
            <a:r>
              <a:rPr lang="en-US" b="1" dirty="0" smtClean="0"/>
              <a:t>Eyeglass </a:t>
            </a:r>
            <a:r>
              <a:rPr lang="en-US" b="1" dirty="0"/>
              <a:t>inserts can be worn with a full </a:t>
            </a:r>
            <a:r>
              <a:rPr lang="en-US" b="1" dirty="0" smtClean="0"/>
              <a:t>face piece </a:t>
            </a:r>
            <a:r>
              <a:rPr lang="en-US" b="1" dirty="0"/>
              <a:t>respirator</a:t>
            </a:r>
            <a:r>
              <a:rPr lang="en-US" b="1" dirty="0" smtClean="0"/>
              <a:t>.</a:t>
            </a:r>
          </a:p>
          <a:p>
            <a:pPr>
              <a:spcBef>
                <a:spcPct val="40000"/>
              </a:spcBef>
              <a:spcAft>
                <a:spcPct val="40000"/>
              </a:spcAft>
            </a:pPr>
            <a:r>
              <a:rPr lang="en-US" b="1" dirty="0" smtClean="0"/>
              <a:t>Employees must be clean shaven</a:t>
            </a:r>
          </a:p>
        </p:txBody>
      </p:sp>
      <p:grpSp>
        <p:nvGrpSpPr>
          <p:cNvPr id="3" name="Group 2"/>
          <p:cNvGrpSpPr/>
          <p:nvPr/>
        </p:nvGrpSpPr>
        <p:grpSpPr>
          <a:xfrm>
            <a:off x="3048000" y="4502331"/>
            <a:ext cx="2743200" cy="1822450"/>
            <a:chOff x="6248400" y="4876800"/>
            <a:chExt cx="2743200" cy="1822450"/>
          </a:xfrm>
        </p:grpSpPr>
        <p:pic>
          <p:nvPicPr>
            <p:cNvPr id="49156"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4876800"/>
              <a:ext cx="2743200" cy="182245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157" name="Line 5"/>
            <p:cNvSpPr>
              <a:spLocks noChangeShapeType="1"/>
            </p:cNvSpPr>
            <p:nvPr/>
          </p:nvSpPr>
          <p:spPr bwMode="auto">
            <a:xfrm flipV="1">
              <a:off x="7239000" y="5410200"/>
              <a:ext cx="304800" cy="18415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9158" name="Line 6"/>
            <p:cNvSpPr>
              <a:spLocks noChangeShapeType="1"/>
            </p:cNvSpPr>
            <p:nvPr/>
          </p:nvSpPr>
          <p:spPr bwMode="auto">
            <a:xfrm>
              <a:off x="7239000" y="5410200"/>
              <a:ext cx="304800" cy="15240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49159" name="Oval 7"/>
            <p:cNvSpPr>
              <a:spLocks noChangeArrowheads="1"/>
            </p:cNvSpPr>
            <p:nvPr/>
          </p:nvSpPr>
          <p:spPr bwMode="auto">
            <a:xfrm>
              <a:off x="7162800" y="5105400"/>
              <a:ext cx="457200" cy="609600"/>
            </a:xfrm>
            <a:prstGeom prst="ellipse">
              <a:avLst/>
            </a:prstGeom>
            <a:noFill/>
            <a:ln w="12700" cap="sq">
              <a:solidFill>
                <a:srgbClr val="FF0000"/>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5529DBA2-69AF-4156-BCBD-3727FB14F46C}" type="slidenum">
              <a:rPr lang="en-US" smtClean="0"/>
              <a:pPr/>
              <a:t>29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3" name="Rectangle 5"/>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a:t>Respirator Sealing Area</a:t>
            </a:r>
          </a:p>
        </p:txBody>
      </p:sp>
      <p:pic>
        <p:nvPicPr>
          <p:cNvPr id="58372" name="Picture 4"/>
          <p:cNvPicPr>
            <a:picLocks noGrp="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09394" y="1981200"/>
            <a:ext cx="3525212" cy="3810000"/>
          </a:xfrm>
          <a:noFill/>
          <a:ln/>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5529DBA2-69AF-4156-BCBD-3727FB14F46C}" type="slidenum">
              <a:rPr lang="en-US" smtClean="0"/>
              <a:pPr/>
              <a:t>30</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a:t>Respirator Seal Check</a:t>
            </a:r>
          </a:p>
        </p:txBody>
      </p:sp>
      <p:sp>
        <p:nvSpPr>
          <p:cNvPr id="61443" name="Rectangle 3"/>
          <p:cNvSpPr>
            <a:spLocks noGrp="1" noChangeArrowheads="1"/>
          </p:cNvSpPr>
          <p:nvPr>
            <p:ph idx="1"/>
          </p:nvPr>
        </p:nvSpPr>
        <p:spPr/>
        <p:txBody>
          <a:bodyPr/>
          <a:lstStyle/>
          <a:p>
            <a:r>
              <a:rPr lang="en-US" sz="2800" b="1"/>
              <a:t>Positive and negative seal check is conduct prior to each use.</a:t>
            </a:r>
          </a:p>
          <a:p>
            <a:pPr>
              <a:buFont typeface="Wingdings" pitchFamily="2" charset="2"/>
              <a:buNone/>
            </a:pPr>
            <a:endParaRPr lang="en-US" sz="2800" b="1"/>
          </a:p>
          <a:p>
            <a:r>
              <a:rPr lang="en-US" sz="2800" b="1"/>
              <a:t>For a respirator to work properly it must seal tightly to the face.</a:t>
            </a:r>
          </a:p>
          <a:p>
            <a:endParaRPr lang="en-US"/>
          </a:p>
        </p:txBody>
      </p:sp>
      <p:pic>
        <p:nvPicPr>
          <p:cNvPr id="61445"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4572000"/>
            <a:ext cx="2438400" cy="170973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46" name="Picture 6"/>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4572000"/>
            <a:ext cx="2438400" cy="1811338"/>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31</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p:spPr>
        <p:txBody>
          <a:bodyPr lIns="92075" tIns="46038" rIns="92075" bIns="46038"/>
          <a:lstStyle/>
          <a:p>
            <a:r>
              <a:rPr lang="en-US"/>
              <a:t>Maintenance and Care</a:t>
            </a:r>
          </a:p>
        </p:txBody>
      </p:sp>
      <p:sp>
        <p:nvSpPr>
          <p:cNvPr id="50179" name="Rectangle 3"/>
          <p:cNvSpPr>
            <a:spLocks noGrp="1" noChangeArrowheads="1"/>
          </p:cNvSpPr>
          <p:nvPr>
            <p:ph idx="1"/>
          </p:nvPr>
        </p:nvSpPr>
        <p:spPr>
          <a:xfrm>
            <a:off x="838200" y="1981200"/>
            <a:ext cx="7848600" cy="3810001"/>
          </a:xfrm>
          <a:noFill/>
          <a:ln/>
        </p:spPr>
        <p:txBody>
          <a:bodyPr lIns="92075" tIns="46038" rIns="92075" bIns="46038"/>
          <a:lstStyle/>
          <a:p>
            <a:pPr>
              <a:spcBef>
                <a:spcPct val="40000"/>
              </a:spcBef>
            </a:pPr>
            <a:r>
              <a:rPr lang="en-US" sz="2800" b="1" dirty="0"/>
              <a:t>Wash after each use</a:t>
            </a:r>
          </a:p>
          <a:p>
            <a:pPr>
              <a:spcBef>
                <a:spcPct val="40000"/>
              </a:spcBef>
            </a:pPr>
            <a:r>
              <a:rPr lang="en-US" sz="2800" b="1" dirty="0"/>
              <a:t>Inspect for defects before and after each use</a:t>
            </a:r>
          </a:p>
          <a:p>
            <a:pPr>
              <a:spcBef>
                <a:spcPct val="40000"/>
              </a:spcBef>
            </a:pPr>
            <a:r>
              <a:rPr lang="en-US" sz="2800" b="1" dirty="0"/>
              <a:t>Replace worn parts</a:t>
            </a:r>
          </a:p>
          <a:p>
            <a:pPr>
              <a:spcBef>
                <a:spcPct val="40000"/>
              </a:spcBef>
            </a:pPr>
            <a:r>
              <a:rPr lang="en-US" sz="2800" b="1" dirty="0"/>
              <a:t>Repair if necessary</a:t>
            </a:r>
          </a:p>
          <a:p>
            <a:pPr>
              <a:spcBef>
                <a:spcPct val="40000"/>
              </a:spcBef>
            </a:pPr>
            <a:r>
              <a:rPr lang="en-US" sz="2800" b="1" dirty="0"/>
              <a:t>Storage</a:t>
            </a:r>
          </a:p>
        </p:txBody>
      </p:sp>
      <p:pic>
        <p:nvPicPr>
          <p:cNvPr id="50180" name="Picture 4" descr="P000028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3200400"/>
            <a:ext cx="2362200" cy="1689100"/>
          </a:xfrm>
          <a:prstGeom prst="rect">
            <a:avLst/>
          </a:prstGeom>
          <a:noFill/>
          <a:extLst>
            <a:ext uri="{909E8E84-426E-40DD-AFC4-6F175D3DCCD1}">
              <a14:hiddenFill xmlns:a14="http://schemas.microsoft.com/office/drawing/2010/main" xmlns="">
                <a:solidFill>
                  <a:srgbClr val="FFFFFF"/>
                </a:solidFill>
              </a14:hiddenFill>
            </a:ext>
          </a:extLst>
        </p:spPr>
      </p:pic>
      <p:pic>
        <p:nvPicPr>
          <p:cNvPr id="50181" name="Picture 5" descr="P000028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4724400"/>
            <a:ext cx="2590800" cy="1727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32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a:noFill/>
          <a:ln/>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Lst>
        </p:spPr>
        <p:txBody>
          <a:bodyPr/>
          <a:lstStyle/>
          <a:p>
            <a:r>
              <a:rPr lang="en-US">
                <a:latin typeface="Bookman Old Style" pitchFamily="18" charset="0"/>
              </a:rPr>
              <a:t>Wash after each use</a:t>
            </a:r>
          </a:p>
        </p:txBody>
      </p:sp>
      <p:sp>
        <p:nvSpPr>
          <p:cNvPr id="62467" name="Rectangle 3"/>
          <p:cNvSpPr>
            <a:spLocks noGrp="1" noChangeArrowheads="1"/>
          </p:cNvSpPr>
          <p:nvPr>
            <p:ph idx="1"/>
          </p:nvPr>
        </p:nvSpPr>
        <p:spPr>
          <a:xfrm>
            <a:off x="533400" y="1752600"/>
            <a:ext cx="8305800" cy="4419600"/>
          </a:xfrm>
        </p:spPr>
        <p:txBody>
          <a:bodyPr>
            <a:normAutofit/>
          </a:bodyPr>
          <a:lstStyle/>
          <a:p>
            <a:pPr algn="just">
              <a:lnSpc>
                <a:spcPct val="90000"/>
              </a:lnSpc>
            </a:pPr>
            <a:r>
              <a:rPr lang="en-US" sz="2400" b="1" dirty="0"/>
              <a:t>Wash components in with a mild detergent or warm (43°C/110°F maximum) water with a cleaner recommended by the manufacturer.</a:t>
            </a:r>
          </a:p>
          <a:p>
            <a:pPr algn="just">
              <a:lnSpc>
                <a:spcPct val="90000"/>
              </a:lnSpc>
            </a:pPr>
            <a:endParaRPr lang="en-US" sz="2400" b="1" dirty="0"/>
          </a:p>
          <a:p>
            <a:pPr algn="just">
              <a:lnSpc>
                <a:spcPct val="90000"/>
              </a:lnSpc>
            </a:pPr>
            <a:r>
              <a:rPr lang="en-US" sz="2400" b="1" dirty="0"/>
              <a:t>A soft bristle (not wire) brush may be used to facilitate the removal of dirt.</a:t>
            </a:r>
          </a:p>
          <a:p>
            <a:pPr algn="just">
              <a:lnSpc>
                <a:spcPct val="90000"/>
              </a:lnSpc>
            </a:pPr>
            <a:endParaRPr lang="en-US" sz="2400" b="1" dirty="0"/>
          </a:p>
          <a:p>
            <a:pPr algn="just">
              <a:lnSpc>
                <a:spcPct val="90000"/>
              </a:lnSpc>
            </a:pPr>
            <a:r>
              <a:rPr lang="en-US" sz="2400" b="1" dirty="0"/>
              <a:t>Rinse components thoroughly in clean, warm (43°C/110°F maximum), preferably running, water. </a:t>
            </a:r>
          </a:p>
          <a:p>
            <a:pPr algn="just">
              <a:lnSpc>
                <a:spcPct val="90000"/>
              </a:lnSpc>
            </a:pPr>
            <a:endParaRPr lang="en-US" sz="2400" b="1" dirty="0"/>
          </a:p>
          <a:p>
            <a:pPr algn="just">
              <a:lnSpc>
                <a:spcPct val="90000"/>
              </a:lnSpc>
            </a:pPr>
            <a:r>
              <a:rPr lang="en-US" sz="2400" b="1" dirty="0"/>
              <a:t>Drain the parts to remove excess water.</a:t>
            </a:r>
          </a:p>
          <a:p>
            <a:pPr algn="just">
              <a:lnSpc>
                <a:spcPct val="80000"/>
              </a:lnSpc>
              <a:buFont typeface="Wingdings" pitchFamily="2" charset="2"/>
              <a:buNone/>
            </a:pPr>
            <a:endParaRPr lang="en-US" sz="2400" dirty="0"/>
          </a:p>
        </p:txBody>
      </p:sp>
      <p:sp>
        <p:nvSpPr>
          <p:cNvPr id="2" name="Slide Number Placeholder 1"/>
          <p:cNvSpPr>
            <a:spLocks noGrp="1"/>
          </p:cNvSpPr>
          <p:nvPr>
            <p:ph type="sldNum" sz="quarter" idx="12"/>
          </p:nvPr>
        </p:nvSpPr>
        <p:spPr/>
        <p:txBody>
          <a:bodyPr/>
          <a:lstStyle/>
          <a:p>
            <a:fld id="{5529DBA2-69AF-4156-BCBD-3727FB14F46C}" type="slidenum">
              <a:rPr lang="en-US" smtClean="0"/>
              <a:pPr/>
              <a:t>33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Maintenance and Care</a:t>
            </a:r>
          </a:p>
        </p:txBody>
      </p:sp>
      <p:sp>
        <p:nvSpPr>
          <p:cNvPr id="51203" name="Rectangle 3"/>
          <p:cNvSpPr>
            <a:spLocks noGrp="1" noChangeArrowheads="1"/>
          </p:cNvSpPr>
          <p:nvPr>
            <p:ph idx="1"/>
          </p:nvPr>
        </p:nvSpPr>
        <p:spPr/>
        <p:txBody>
          <a:bodyPr/>
          <a:lstStyle/>
          <a:p>
            <a:pPr>
              <a:spcBef>
                <a:spcPct val="40000"/>
              </a:spcBef>
              <a:spcAft>
                <a:spcPct val="40000"/>
              </a:spcAft>
            </a:pPr>
            <a:r>
              <a:rPr lang="en-US" sz="3200" b="1" dirty="0"/>
              <a:t>Inspect each respirator before and after wearing.</a:t>
            </a:r>
          </a:p>
          <a:p>
            <a:pPr>
              <a:spcBef>
                <a:spcPct val="40000"/>
              </a:spcBef>
              <a:spcAft>
                <a:spcPct val="40000"/>
              </a:spcAft>
            </a:pPr>
            <a:r>
              <a:rPr lang="en-US" sz="3200" b="1" dirty="0"/>
              <a:t>Clean and dry respirators before storing.</a:t>
            </a:r>
          </a:p>
        </p:txBody>
      </p:sp>
      <p:sp>
        <p:nvSpPr>
          <p:cNvPr id="2" name="Slide Number Placeholder 1"/>
          <p:cNvSpPr>
            <a:spLocks noGrp="1"/>
          </p:cNvSpPr>
          <p:nvPr>
            <p:ph type="sldNum" sz="quarter" idx="12"/>
          </p:nvPr>
        </p:nvSpPr>
        <p:spPr>
          <a:prstGeom prst="rect">
            <a:avLst/>
          </a:prstGeom>
        </p:spPr>
        <p:txBody>
          <a:bodyPr/>
          <a:lstStyle/>
          <a:p>
            <a:fld id="{05789692-1601-44CF-9895-3A6D3C26B016}" type="slidenum">
              <a:rPr lang="en-US" smtClean="0"/>
              <a:pPr/>
              <a:t>34</a:t>
            </a:fld>
            <a:endParaRPr lang="en-US" dirty="0"/>
          </a:p>
        </p:txBody>
      </p:sp>
      <p:graphicFrame>
        <p:nvGraphicFramePr>
          <p:cNvPr id="51265" name="Object 65">
            <a:hlinkClick r:id="" action="ppaction://ole?verb=0"/>
          </p:cNvPr>
          <p:cNvGraphicFramePr>
            <a:graphicFrameLocks noGrp="1"/>
          </p:cNvGraphicFramePr>
          <p:nvPr>
            <p:ph type="clipArt" sz="half" idx="4294967295"/>
            <p:extLst>
              <p:ext uri="{D42A27DB-BD31-4B8C-83A1-F6EECF244321}">
                <p14:modId xmlns:p14="http://schemas.microsoft.com/office/powerpoint/2010/main" xmlns="" val="2363793095"/>
              </p:ext>
            </p:extLst>
          </p:nvPr>
        </p:nvGraphicFramePr>
        <p:xfrm>
          <a:off x="7315200" y="381000"/>
          <a:ext cx="1219200" cy="1670050"/>
        </p:xfrm>
        <a:graphic>
          <a:graphicData uri="http://schemas.openxmlformats.org/presentationml/2006/ole">
            <p:oleObj spid="_x0000_s51277" name="Clip" r:id="rId3" imgW="3044825" imgH="4168775" progId="">
              <p:embed/>
            </p:oleObj>
          </a:graphicData>
        </a:graphic>
      </p:graphicFrame>
      <p:grpSp>
        <p:nvGrpSpPr>
          <p:cNvPr id="51204" name="Group 4"/>
          <p:cNvGrpSpPr>
            <a:grpSpLocks/>
          </p:cNvGrpSpPr>
          <p:nvPr/>
        </p:nvGrpSpPr>
        <p:grpSpPr bwMode="auto">
          <a:xfrm>
            <a:off x="3160955" y="4299236"/>
            <a:ext cx="1524000" cy="2057400"/>
            <a:chOff x="3423" y="1632"/>
            <a:chExt cx="2098" cy="2409"/>
          </a:xfrm>
        </p:grpSpPr>
        <p:grpSp>
          <p:nvGrpSpPr>
            <p:cNvPr id="51205" name="Group 5"/>
            <p:cNvGrpSpPr>
              <a:grpSpLocks/>
            </p:cNvGrpSpPr>
            <p:nvPr/>
          </p:nvGrpSpPr>
          <p:grpSpPr bwMode="auto">
            <a:xfrm>
              <a:off x="3423" y="2205"/>
              <a:ext cx="963" cy="688"/>
              <a:chOff x="3423" y="2205"/>
              <a:chExt cx="963" cy="688"/>
            </a:xfrm>
          </p:grpSpPr>
          <p:grpSp>
            <p:nvGrpSpPr>
              <p:cNvPr id="51206" name="Group 6"/>
              <p:cNvGrpSpPr>
                <a:grpSpLocks/>
              </p:cNvGrpSpPr>
              <p:nvPr/>
            </p:nvGrpSpPr>
            <p:grpSpPr bwMode="auto">
              <a:xfrm>
                <a:off x="3941" y="2480"/>
                <a:ext cx="445" cy="413"/>
                <a:chOff x="3941" y="2480"/>
                <a:chExt cx="445" cy="413"/>
              </a:xfrm>
            </p:grpSpPr>
            <p:sp>
              <p:nvSpPr>
                <p:cNvPr id="51207" name="Freeform 7"/>
                <p:cNvSpPr>
                  <a:spLocks/>
                </p:cNvSpPr>
                <p:nvPr/>
              </p:nvSpPr>
              <p:spPr bwMode="auto">
                <a:xfrm>
                  <a:off x="3941" y="2480"/>
                  <a:ext cx="445" cy="412"/>
                </a:xfrm>
                <a:custGeom>
                  <a:avLst/>
                  <a:gdLst>
                    <a:gd name="T0" fmla="*/ 260 w 445"/>
                    <a:gd name="T1" fmla="*/ 0 h 412"/>
                    <a:gd name="T2" fmla="*/ 112 w 445"/>
                    <a:gd name="T3" fmla="*/ 72 h 412"/>
                    <a:gd name="T4" fmla="*/ 43 w 445"/>
                    <a:gd name="T5" fmla="*/ 114 h 412"/>
                    <a:gd name="T6" fmla="*/ 10 w 445"/>
                    <a:gd name="T7" fmla="*/ 150 h 412"/>
                    <a:gd name="T8" fmla="*/ 0 w 445"/>
                    <a:gd name="T9" fmla="*/ 212 h 412"/>
                    <a:gd name="T10" fmla="*/ 8 w 445"/>
                    <a:gd name="T11" fmla="*/ 277 h 412"/>
                    <a:gd name="T12" fmla="*/ 36 w 445"/>
                    <a:gd name="T13" fmla="*/ 341 h 412"/>
                    <a:gd name="T14" fmla="*/ 85 w 445"/>
                    <a:gd name="T15" fmla="*/ 379 h 412"/>
                    <a:gd name="T16" fmla="*/ 106 w 445"/>
                    <a:gd name="T17" fmla="*/ 411 h 412"/>
                    <a:gd name="T18" fmla="*/ 181 w 445"/>
                    <a:gd name="T19" fmla="*/ 368 h 412"/>
                    <a:gd name="T20" fmla="*/ 238 w 445"/>
                    <a:gd name="T21" fmla="*/ 344 h 412"/>
                    <a:gd name="T22" fmla="*/ 288 w 445"/>
                    <a:gd name="T23" fmla="*/ 313 h 412"/>
                    <a:gd name="T24" fmla="*/ 336 w 445"/>
                    <a:gd name="T25" fmla="*/ 269 h 412"/>
                    <a:gd name="T26" fmla="*/ 379 w 445"/>
                    <a:gd name="T27" fmla="*/ 231 h 412"/>
                    <a:gd name="T28" fmla="*/ 413 w 445"/>
                    <a:gd name="T29" fmla="*/ 185 h 412"/>
                    <a:gd name="T30" fmla="*/ 444 w 445"/>
                    <a:gd name="T31" fmla="*/ 143 h 412"/>
                    <a:gd name="T32" fmla="*/ 332 w 445"/>
                    <a:gd name="T33" fmla="*/ 72 h 412"/>
                    <a:gd name="T34" fmla="*/ 260 w 445"/>
                    <a:gd name="T35"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5" h="412">
                      <a:moveTo>
                        <a:pt x="260" y="0"/>
                      </a:moveTo>
                      <a:lnTo>
                        <a:pt x="112" y="72"/>
                      </a:lnTo>
                      <a:lnTo>
                        <a:pt x="43" y="114"/>
                      </a:lnTo>
                      <a:lnTo>
                        <a:pt x="10" y="150"/>
                      </a:lnTo>
                      <a:lnTo>
                        <a:pt x="0" y="212"/>
                      </a:lnTo>
                      <a:lnTo>
                        <a:pt x="8" y="277"/>
                      </a:lnTo>
                      <a:lnTo>
                        <a:pt x="36" y="341"/>
                      </a:lnTo>
                      <a:lnTo>
                        <a:pt x="85" y="379"/>
                      </a:lnTo>
                      <a:lnTo>
                        <a:pt x="106" y="411"/>
                      </a:lnTo>
                      <a:lnTo>
                        <a:pt x="181" y="368"/>
                      </a:lnTo>
                      <a:lnTo>
                        <a:pt x="238" y="344"/>
                      </a:lnTo>
                      <a:lnTo>
                        <a:pt x="288" y="313"/>
                      </a:lnTo>
                      <a:lnTo>
                        <a:pt x="336" y="269"/>
                      </a:lnTo>
                      <a:lnTo>
                        <a:pt x="379" y="231"/>
                      </a:lnTo>
                      <a:lnTo>
                        <a:pt x="413" y="185"/>
                      </a:lnTo>
                      <a:lnTo>
                        <a:pt x="444" y="143"/>
                      </a:lnTo>
                      <a:lnTo>
                        <a:pt x="332" y="72"/>
                      </a:lnTo>
                      <a:lnTo>
                        <a:pt x="260" y="0"/>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08" name="Freeform 8"/>
                <p:cNvSpPr>
                  <a:spLocks/>
                </p:cNvSpPr>
                <p:nvPr/>
              </p:nvSpPr>
              <p:spPr bwMode="auto">
                <a:xfrm>
                  <a:off x="3950" y="2633"/>
                  <a:ext cx="125" cy="206"/>
                </a:xfrm>
                <a:custGeom>
                  <a:avLst/>
                  <a:gdLst>
                    <a:gd name="T0" fmla="*/ 72 w 125"/>
                    <a:gd name="T1" fmla="*/ 28 h 206"/>
                    <a:gd name="T2" fmla="*/ 41 w 125"/>
                    <a:gd name="T3" fmla="*/ 5 h 206"/>
                    <a:gd name="T4" fmla="*/ 14 w 125"/>
                    <a:gd name="T5" fmla="*/ 0 h 206"/>
                    <a:gd name="T6" fmla="*/ 0 w 125"/>
                    <a:gd name="T7" fmla="*/ 6 h 206"/>
                    <a:gd name="T8" fmla="*/ 30 w 125"/>
                    <a:gd name="T9" fmla="*/ 44 h 206"/>
                    <a:gd name="T10" fmla="*/ 48 w 125"/>
                    <a:gd name="T11" fmla="*/ 82 h 206"/>
                    <a:gd name="T12" fmla="*/ 56 w 125"/>
                    <a:gd name="T13" fmla="*/ 125 h 206"/>
                    <a:gd name="T14" fmla="*/ 51 w 125"/>
                    <a:gd name="T15" fmla="*/ 144 h 206"/>
                    <a:gd name="T16" fmla="*/ 25 w 125"/>
                    <a:gd name="T17" fmla="*/ 173 h 206"/>
                    <a:gd name="T18" fmla="*/ 58 w 125"/>
                    <a:gd name="T19" fmla="*/ 193 h 206"/>
                    <a:gd name="T20" fmla="*/ 87 w 125"/>
                    <a:gd name="T21" fmla="*/ 191 h 206"/>
                    <a:gd name="T22" fmla="*/ 119 w 125"/>
                    <a:gd name="T23" fmla="*/ 205 h 206"/>
                    <a:gd name="T24" fmla="*/ 124 w 125"/>
                    <a:gd name="T25" fmla="*/ 161 h 206"/>
                    <a:gd name="T26" fmla="*/ 117 w 125"/>
                    <a:gd name="T27" fmla="*/ 122 h 206"/>
                    <a:gd name="T28" fmla="*/ 96 w 125"/>
                    <a:gd name="T29" fmla="*/ 69 h 206"/>
                    <a:gd name="T30" fmla="*/ 72 w 125"/>
                    <a:gd name="T31" fmla="*/ 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206">
                      <a:moveTo>
                        <a:pt x="72" y="28"/>
                      </a:moveTo>
                      <a:lnTo>
                        <a:pt x="41" y="5"/>
                      </a:lnTo>
                      <a:lnTo>
                        <a:pt x="14" y="0"/>
                      </a:lnTo>
                      <a:lnTo>
                        <a:pt x="0" y="6"/>
                      </a:lnTo>
                      <a:lnTo>
                        <a:pt x="30" y="44"/>
                      </a:lnTo>
                      <a:lnTo>
                        <a:pt x="48" y="82"/>
                      </a:lnTo>
                      <a:lnTo>
                        <a:pt x="56" y="125"/>
                      </a:lnTo>
                      <a:lnTo>
                        <a:pt x="51" y="144"/>
                      </a:lnTo>
                      <a:lnTo>
                        <a:pt x="25" y="173"/>
                      </a:lnTo>
                      <a:lnTo>
                        <a:pt x="58" y="193"/>
                      </a:lnTo>
                      <a:lnTo>
                        <a:pt x="87" y="191"/>
                      </a:lnTo>
                      <a:lnTo>
                        <a:pt x="119" y="205"/>
                      </a:lnTo>
                      <a:lnTo>
                        <a:pt x="124" y="161"/>
                      </a:lnTo>
                      <a:lnTo>
                        <a:pt x="117" y="122"/>
                      </a:lnTo>
                      <a:lnTo>
                        <a:pt x="96" y="69"/>
                      </a:lnTo>
                      <a:lnTo>
                        <a:pt x="72" y="28"/>
                      </a:lnTo>
                    </a:path>
                  </a:pathLst>
                </a:custGeom>
                <a:solidFill>
                  <a:srgbClr val="E0E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09" name="Freeform 9"/>
                <p:cNvSpPr>
                  <a:spLocks/>
                </p:cNvSpPr>
                <p:nvPr/>
              </p:nvSpPr>
              <p:spPr bwMode="auto">
                <a:xfrm>
                  <a:off x="3952" y="2628"/>
                  <a:ext cx="126" cy="265"/>
                </a:xfrm>
                <a:custGeom>
                  <a:avLst/>
                  <a:gdLst>
                    <a:gd name="T0" fmla="*/ 96 w 126"/>
                    <a:gd name="T1" fmla="*/ 264 h 265"/>
                    <a:gd name="T2" fmla="*/ 112 w 126"/>
                    <a:gd name="T3" fmla="*/ 233 h 265"/>
                    <a:gd name="T4" fmla="*/ 125 w 126"/>
                    <a:gd name="T5" fmla="*/ 182 h 265"/>
                    <a:gd name="T6" fmla="*/ 116 w 126"/>
                    <a:gd name="T7" fmla="*/ 126 h 265"/>
                    <a:gd name="T8" fmla="*/ 96 w 126"/>
                    <a:gd name="T9" fmla="*/ 71 h 265"/>
                    <a:gd name="T10" fmla="*/ 66 w 126"/>
                    <a:gd name="T11" fmla="*/ 29 h 265"/>
                    <a:gd name="T12" fmla="*/ 35 w 126"/>
                    <a:gd name="T13" fmla="*/ 5 h 265"/>
                    <a:gd name="T14" fmla="*/ 0 w 126"/>
                    <a:gd name="T15" fmla="*/ 0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265">
                      <a:moveTo>
                        <a:pt x="96" y="264"/>
                      </a:moveTo>
                      <a:lnTo>
                        <a:pt x="112" y="233"/>
                      </a:lnTo>
                      <a:lnTo>
                        <a:pt x="125" y="182"/>
                      </a:lnTo>
                      <a:lnTo>
                        <a:pt x="116" y="126"/>
                      </a:lnTo>
                      <a:lnTo>
                        <a:pt x="96" y="71"/>
                      </a:lnTo>
                      <a:lnTo>
                        <a:pt x="66" y="29"/>
                      </a:lnTo>
                      <a:lnTo>
                        <a:pt x="35" y="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51210" name="Group 10"/>
              <p:cNvGrpSpPr>
                <a:grpSpLocks/>
              </p:cNvGrpSpPr>
              <p:nvPr/>
            </p:nvGrpSpPr>
            <p:grpSpPr bwMode="auto">
              <a:xfrm>
                <a:off x="3423" y="2205"/>
                <a:ext cx="592" cy="649"/>
                <a:chOff x="3423" y="2205"/>
                <a:chExt cx="592" cy="649"/>
              </a:xfrm>
            </p:grpSpPr>
            <p:sp>
              <p:nvSpPr>
                <p:cNvPr id="51211" name="Freeform 11"/>
                <p:cNvSpPr>
                  <a:spLocks/>
                </p:cNvSpPr>
                <p:nvPr/>
              </p:nvSpPr>
              <p:spPr bwMode="auto">
                <a:xfrm>
                  <a:off x="3748" y="2465"/>
                  <a:ext cx="267" cy="367"/>
                </a:xfrm>
                <a:custGeom>
                  <a:avLst/>
                  <a:gdLst>
                    <a:gd name="T0" fmla="*/ 256 w 267"/>
                    <a:gd name="T1" fmla="*/ 238 h 367"/>
                    <a:gd name="T2" fmla="*/ 245 w 267"/>
                    <a:gd name="T3" fmla="*/ 217 h 367"/>
                    <a:gd name="T4" fmla="*/ 235 w 267"/>
                    <a:gd name="T5" fmla="*/ 200 h 367"/>
                    <a:gd name="T6" fmla="*/ 222 w 267"/>
                    <a:gd name="T7" fmla="*/ 191 h 367"/>
                    <a:gd name="T8" fmla="*/ 203 w 267"/>
                    <a:gd name="T9" fmla="*/ 176 h 367"/>
                    <a:gd name="T10" fmla="*/ 188 w 267"/>
                    <a:gd name="T11" fmla="*/ 163 h 367"/>
                    <a:gd name="T12" fmla="*/ 175 w 267"/>
                    <a:gd name="T13" fmla="*/ 148 h 367"/>
                    <a:gd name="T14" fmla="*/ 165 w 267"/>
                    <a:gd name="T15" fmla="*/ 132 h 367"/>
                    <a:gd name="T16" fmla="*/ 148 w 267"/>
                    <a:gd name="T17" fmla="*/ 119 h 367"/>
                    <a:gd name="T18" fmla="*/ 126 w 267"/>
                    <a:gd name="T19" fmla="*/ 109 h 367"/>
                    <a:gd name="T20" fmla="*/ 109 w 267"/>
                    <a:gd name="T21" fmla="*/ 94 h 367"/>
                    <a:gd name="T22" fmla="*/ 102 w 267"/>
                    <a:gd name="T23" fmla="*/ 68 h 367"/>
                    <a:gd name="T24" fmla="*/ 85 w 267"/>
                    <a:gd name="T25" fmla="*/ 48 h 367"/>
                    <a:gd name="T26" fmla="*/ 64 w 267"/>
                    <a:gd name="T27" fmla="*/ 2 h 367"/>
                    <a:gd name="T28" fmla="*/ 53 w 267"/>
                    <a:gd name="T29" fmla="*/ 0 h 367"/>
                    <a:gd name="T30" fmla="*/ 40 w 267"/>
                    <a:gd name="T31" fmla="*/ 9 h 367"/>
                    <a:gd name="T32" fmla="*/ 33 w 267"/>
                    <a:gd name="T33" fmla="*/ 20 h 367"/>
                    <a:gd name="T34" fmla="*/ 30 w 267"/>
                    <a:gd name="T35" fmla="*/ 42 h 367"/>
                    <a:gd name="T36" fmla="*/ 39 w 267"/>
                    <a:gd name="T37" fmla="*/ 68 h 367"/>
                    <a:gd name="T38" fmla="*/ 49 w 267"/>
                    <a:gd name="T39" fmla="*/ 81 h 367"/>
                    <a:gd name="T40" fmla="*/ 57 w 267"/>
                    <a:gd name="T41" fmla="*/ 94 h 367"/>
                    <a:gd name="T42" fmla="*/ 68 w 267"/>
                    <a:gd name="T43" fmla="*/ 119 h 367"/>
                    <a:gd name="T44" fmla="*/ 55 w 267"/>
                    <a:gd name="T45" fmla="*/ 114 h 367"/>
                    <a:gd name="T46" fmla="*/ 36 w 267"/>
                    <a:gd name="T47" fmla="*/ 114 h 367"/>
                    <a:gd name="T48" fmla="*/ 28 w 267"/>
                    <a:gd name="T49" fmla="*/ 119 h 367"/>
                    <a:gd name="T50" fmla="*/ 7 w 267"/>
                    <a:gd name="T51" fmla="*/ 133 h 367"/>
                    <a:gd name="T52" fmla="*/ 1 w 267"/>
                    <a:gd name="T53" fmla="*/ 156 h 367"/>
                    <a:gd name="T54" fmla="*/ 0 w 267"/>
                    <a:gd name="T55" fmla="*/ 191 h 367"/>
                    <a:gd name="T56" fmla="*/ 4 w 267"/>
                    <a:gd name="T57" fmla="*/ 232 h 367"/>
                    <a:gd name="T58" fmla="*/ 16 w 267"/>
                    <a:gd name="T59" fmla="*/ 259 h 367"/>
                    <a:gd name="T60" fmla="*/ 29 w 267"/>
                    <a:gd name="T61" fmla="*/ 294 h 367"/>
                    <a:gd name="T62" fmla="*/ 53 w 267"/>
                    <a:gd name="T63" fmla="*/ 331 h 367"/>
                    <a:gd name="T64" fmla="*/ 65 w 267"/>
                    <a:gd name="T65" fmla="*/ 352 h 367"/>
                    <a:gd name="T66" fmla="*/ 81 w 267"/>
                    <a:gd name="T67" fmla="*/ 362 h 367"/>
                    <a:gd name="T68" fmla="*/ 102 w 267"/>
                    <a:gd name="T69" fmla="*/ 366 h 367"/>
                    <a:gd name="T70" fmla="*/ 124 w 267"/>
                    <a:gd name="T71" fmla="*/ 362 h 367"/>
                    <a:gd name="T72" fmla="*/ 142 w 267"/>
                    <a:gd name="T73" fmla="*/ 356 h 367"/>
                    <a:gd name="T74" fmla="*/ 154 w 267"/>
                    <a:gd name="T75" fmla="*/ 347 h 367"/>
                    <a:gd name="T76" fmla="*/ 166 w 267"/>
                    <a:gd name="T77" fmla="*/ 339 h 367"/>
                    <a:gd name="T78" fmla="*/ 177 w 267"/>
                    <a:gd name="T79" fmla="*/ 344 h 367"/>
                    <a:gd name="T80" fmla="*/ 194 w 267"/>
                    <a:gd name="T81" fmla="*/ 346 h 367"/>
                    <a:gd name="T82" fmla="*/ 210 w 267"/>
                    <a:gd name="T83" fmla="*/ 349 h 367"/>
                    <a:gd name="T84" fmla="*/ 233 w 267"/>
                    <a:gd name="T85" fmla="*/ 344 h 367"/>
                    <a:gd name="T86" fmla="*/ 247 w 267"/>
                    <a:gd name="T87" fmla="*/ 333 h 367"/>
                    <a:gd name="T88" fmla="*/ 260 w 267"/>
                    <a:gd name="T89" fmla="*/ 310 h 367"/>
                    <a:gd name="T90" fmla="*/ 266 w 267"/>
                    <a:gd name="T91" fmla="*/ 279 h 367"/>
                    <a:gd name="T92" fmla="*/ 259 w 267"/>
                    <a:gd name="T93" fmla="*/ 244 h 367"/>
                    <a:gd name="T94" fmla="*/ 256 w 267"/>
                    <a:gd name="T95" fmla="*/ 23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367">
                      <a:moveTo>
                        <a:pt x="256" y="238"/>
                      </a:moveTo>
                      <a:lnTo>
                        <a:pt x="245" y="217"/>
                      </a:lnTo>
                      <a:lnTo>
                        <a:pt x="235" y="200"/>
                      </a:lnTo>
                      <a:lnTo>
                        <a:pt x="222" y="191"/>
                      </a:lnTo>
                      <a:lnTo>
                        <a:pt x="203" y="176"/>
                      </a:lnTo>
                      <a:lnTo>
                        <a:pt x="188" y="163"/>
                      </a:lnTo>
                      <a:lnTo>
                        <a:pt x="175" y="148"/>
                      </a:lnTo>
                      <a:lnTo>
                        <a:pt x="165" y="132"/>
                      </a:lnTo>
                      <a:lnTo>
                        <a:pt x="148" y="119"/>
                      </a:lnTo>
                      <a:lnTo>
                        <a:pt x="126" y="109"/>
                      </a:lnTo>
                      <a:lnTo>
                        <a:pt x="109" y="94"/>
                      </a:lnTo>
                      <a:lnTo>
                        <a:pt x="102" y="68"/>
                      </a:lnTo>
                      <a:lnTo>
                        <a:pt x="85" y="48"/>
                      </a:lnTo>
                      <a:lnTo>
                        <a:pt x="64" y="2"/>
                      </a:lnTo>
                      <a:lnTo>
                        <a:pt x="53" y="0"/>
                      </a:lnTo>
                      <a:lnTo>
                        <a:pt x="40" y="9"/>
                      </a:lnTo>
                      <a:lnTo>
                        <a:pt x="33" y="20"/>
                      </a:lnTo>
                      <a:lnTo>
                        <a:pt x="30" y="42"/>
                      </a:lnTo>
                      <a:lnTo>
                        <a:pt x="39" y="68"/>
                      </a:lnTo>
                      <a:lnTo>
                        <a:pt x="49" y="81"/>
                      </a:lnTo>
                      <a:lnTo>
                        <a:pt x="57" y="94"/>
                      </a:lnTo>
                      <a:lnTo>
                        <a:pt x="68" y="119"/>
                      </a:lnTo>
                      <a:lnTo>
                        <a:pt x="55" y="114"/>
                      </a:lnTo>
                      <a:lnTo>
                        <a:pt x="36" y="114"/>
                      </a:lnTo>
                      <a:lnTo>
                        <a:pt x="28" y="119"/>
                      </a:lnTo>
                      <a:lnTo>
                        <a:pt x="7" y="133"/>
                      </a:lnTo>
                      <a:lnTo>
                        <a:pt x="1" y="156"/>
                      </a:lnTo>
                      <a:lnTo>
                        <a:pt x="0" y="191"/>
                      </a:lnTo>
                      <a:lnTo>
                        <a:pt x="4" y="232"/>
                      </a:lnTo>
                      <a:lnTo>
                        <a:pt x="16" y="259"/>
                      </a:lnTo>
                      <a:lnTo>
                        <a:pt x="29" y="294"/>
                      </a:lnTo>
                      <a:lnTo>
                        <a:pt x="53" y="331"/>
                      </a:lnTo>
                      <a:lnTo>
                        <a:pt x="65" y="352"/>
                      </a:lnTo>
                      <a:lnTo>
                        <a:pt x="81" y="362"/>
                      </a:lnTo>
                      <a:lnTo>
                        <a:pt x="102" y="366"/>
                      </a:lnTo>
                      <a:lnTo>
                        <a:pt x="124" y="362"/>
                      </a:lnTo>
                      <a:lnTo>
                        <a:pt x="142" y="356"/>
                      </a:lnTo>
                      <a:lnTo>
                        <a:pt x="154" y="347"/>
                      </a:lnTo>
                      <a:lnTo>
                        <a:pt x="166" y="339"/>
                      </a:lnTo>
                      <a:lnTo>
                        <a:pt x="177" y="344"/>
                      </a:lnTo>
                      <a:lnTo>
                        <a:pt x="194" y="346"/>
                      </a:lnTo>
                      <a:lnTo>
                        <a:pt x="210" y="349"/>
                      </a:lnTo>
                      <a:lnTo>
                        <a:pt x="233" y="344"/>
                      </a:lnTo>
                      <a:lnTo>
                        <a:pt x="247" y="333"/>
                      </a:lnTo>
                      <a:lnTo>
                        <a:pt x="260" y="310"/>
                      </a:lnTo>
                      <a:lnTo>
                        <a:pt x="266" y="279"/>
                      </a:lnTo>
                      <a:lnTo>
                        <a:pt x="259" y="244"/>
                      </a:lnTo>
                      <a:lnTo>
                        <a:pt x="256" y="238"/>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51212" name="Group 12"/>
                <p:cNvGrpSpPr>
                  <a:grpSpLocks/>
                </p:cNvGrpSpPr>
                <p:nvPr/>
              </p:nvGrpSpPr>
              <p:grpSpPr bwMode="auto">
                <a:xfrm>
                  <a:off x="3423" y="2205"/>
                  <a:ext cx="531" cy="649"/>
                  <a:chOff x="3423" y="2205"/>
                  <a:chExt cx="531" cy="649"/>
                </a:xfrm>
              </p:grpSpPr>
              <p:grpSp>
                <p:nvGrpSpPr>
                  <p:cNvPr id="51213" name="Group 13"/>
                  <p:cNvGrpSpPr>
                    <a:grpSpLocks/>
                  </p:cNvGrpSpPr>
                  <p:nvPr/>
                </p:nvGrpSpPr>
                <p:grpSpPr bwMode="auto">
                  <a:xfrm>
                    <a:off x="3423" y="2205"/>
                    <a:ext cx="531" cy="566"/>
                    <a:chOff x="3423" y="2205"/>
                    <a:chExt cx="531" cy="566"/>
                  </a:xfrm>
                </p:grpSpPr>
                <p:sp>
                  <p:nvSpPr>
                    <p:cNvPr id="51214" name="Freeform 14"/>
                    <p:cNvSpPr>
                      <a:spLocks/>
                    </p:cNvSpPr>
                    <p:nvPr/>
                  </p:nvSpPr>
                  <p:spPr bwMode="auto">
                    <a:xfrm>
                      <a:off x="3423" y="2205"/>
                      <a:ext cx="531" cy="566"/>
                    </a:xfrm>
                    <a:custGeom>
                      <a:avLst/>
                      <a:gdLst>
                        <a:gd name="T0" fmla="*/ 524 w 531"/>
                        <a:gd name="T1" fmla="*/ 503 h 566"/>
                        <a:gd name="T2" fmla="*/ 497 w 531"/>
                        <a:gd name="T3" fmla="*/ 465 h 566"/>
                        <a:gd name="T4" fmla="*/ 457 w 531"/>
                        <a:gd name="T5" fmla="*/ 413 h 566"/>
                        <a:gd name="T6" fmla="*/ 409 w 531"/>
                        <a:gd name="T7" fmla="*/ 363 h 566"/>
                        <a:gd name="T8" fmla="*/ 373 w 531"/>
                        <a:gd name="T9" fmla="*/ 332 h 566"/>
                        <a:gd name="T10" fmla="*/ 344 w 531"/>
                        <a:gd name="T11" fmla="*/ 321 h 566"/>
                        <a:gd name="T12" fmla="*/ 324 w 531"/>
                        <a:gd name="T13" fmla="*/ 315 h 566"/>
                        <a:gd name="T14" fmla="*/ 310 w 531"/>
                        <a:gd name="T15" fmla="*/ 300 h 566"/>
                        <a:gd name="T16" fmla="*/ 315 w 531"/>
                        <a:gd name="T17" fmla="*/ 264 h 566"/>
                        <a:gd name="T18" fmla="*/ 307 w 531"/>
                        <a:gd name="T19" fmla="*/ 224 h 566"/>
                        <a:gd name="T20" fmla="*/ 288 w 531"/>
                        <a:gd name="T21" fmla="*/ 187 h 566"/>
                        <a:gd name="T22" fmla="*/ 260 w 531"/>
                        <a:gd name="T23" fmla="*/ 145 h 566"/>
                        <a:gd name="T24" fmla="*/ 219 w 531"/>
                        <a:gd name="T25" fmla="*/ 102 h 566"/>
                        <a:gd name="T26" fmla="*/ 174 w 531"/>
                        <a:gd name="T27" fmla="*/ 62 h 566"/>
                        <a:gd name="T28" fmla="*/ 131 w 531"/>
                        <a:gd name="T29" fmla="*/ 28 h 566"/>
                        <a:gd name="T30" fmla="*/ 85 w 531"/>
                        <a:gd name="T31" fmla="*/ 6 h 566"/>
                        <a:gd name="T32" fmla="*/ 52 w 531"/>
                        <a:gd name="T33" fmla="*/ 0 h 566"/>
                        <a:gd name="T34" fmla="*/ 24 w 531"/>
                        <a:gd name="T35" fmla="*/ 11 h 566"/>
                        <a:gd name="T36" fmla="*/ 7 w 531"/>
                        <a:gd name="T37" fmla="*/ 31 h 566"/>
                        <a:gd name="T38" fmla="*/ 0 w 531"/>
                        <a:gd name="T39" fmla="*/ 58 h 566"/>
                        <a:gd name="T40" fmla="*/ 2 w 531"/>
                        <a:gd name="T41" fmla="*/ 97 h 566"/>
                        <a:gd name="T42" fmla="*/ 17 w 531"/>
                        <a:gd name="T43" fmla="*/ 140 h 566"/>
                        <a:gd name="T44" fmla="*/ 36 w 531"/>
                        <a:gd name="T45" fmla="*/ 176 h 566"/>
                        <a:gd name="T46" fmla="*/ 64 w 531"/>
                        <a:gd name="T47" fmla="*/ 217 h 566"/>
                        <a:gd name="T48" fmla="*/ 95 w 531"/>
                        <a:gd name="T49" fmla="*/ 249 h 566"/>
                        <a:gd name="T50" fmla="*/ 138 w 531"/>
                        <a:gd name="T51" fmla="*/ 287 h 566"/>
                        <a:gd name="T52" fmla="*/ 178 w 531"/>
                        <a:gd name="T53" fmla="*/ 318 h 566"/>
                        <a:gd name="T54" fmla="*/ 213 w 531"/>
                        <a:gd name="T55" fmla="*/ 336 h 566"/>
                        <a:gd name="T56" fmla="*/ 244 w 531"/>
                        <a:gd name="T57" fmla="*/ 338 h 566"/>
                        <a:gd name="T58" fmla="*/ 273 w 531"/>
                        <a:gd name="T59" fmla="*/ 335 h 566"/>
                        <a:gd name="T60" fmla="*/ 292 w 531"/>
                        <a:gd name="T61" fmla="*/ 342 h 566"/>
                        <a:gd name="T62" fmla="*/ 303 w 531"/>
                        <a:gd name="T63" fmla="*/ 361 h 566"/>
                        <a:gd name="T64" fmla="*/ 314 w 531"/>
                        <a:gd name="T65" fmla="*/ 394 h 566"/>
                        <a:gd name="T66" fmla="*/ 339 w 531"/>
                        <a:gd name="T67" fmla="*/ 431 h 566"/>
                        <a:gd name="T68" fmla="*/ 378 w 531"/>
                        <a:gd name="T69" fmla="*/ 471 h 566"/>
                        <a:gd name="T70" fmla="*/ 408 w 531"/>
                        <a:gd name="T71" fmla="*/ 506 h 566"/>
                        <a:gd name="T72" fmla="*/ 436 w 531"/>
                        <a:gd name="T73" fmla="*/ 537 h 566"/>
                        <a:gd name="T74" fmla="*/ 460 w 531"/>
                        <a:gd name="T75" fmla="*/ 555 h 566"/>
                        <a:gd name="T76" fmla="*/ 487 w 531"/>
                        <a:gd name="T77" fmla="*/ 565 h 566"/>
                        <a:gd name="T78" fmla="*/ 510 w 531"/>
                        <a:gd name="T79" fmla="*/ 565 h 566"/>
                        <a:gd name="T80" fmla="*/ 529 w 531"/>
                        <a:gd name="T81" fmla="*/ 555 h 566"/>
                        <a:gd name="T82" fmla="*/ 530 w 531"/>
                        <a:gd name="T83" fmla="*/ 529 h 566"/>
                        <a:gd name="T84" fmla="*/ 524 w 531"/>
                        <a:gd name="T85" fmla="*/ 50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1" h="566">
                          <a:moveTo>
                            <a:pt x="524" y="503"/>
                          </a:moveTo>
                          <a:lnTo>
                            <a:pt x="497" y="465"/>
                          </a:lnTo>
                          <a:lnTo>
                            <a:pt x="457" y="413"/>
                          </a:lnTo>
                          <a:lnTo>
                            <a:pt x="409" y="363"/>
                          </a:lnTo>
                          <a:lnTo>
                            <a:pt x="373" y="332"/>
                          </a:lnTo>
                          <a:lnTo>
                            <a:pt x="344" y="321"/>
                          </a:lnTo>
                          <a:lnTo>
                            <a:pt x="324" y="315"/>
                          </a:lnTo>
                          <a:lnTo>
                            <a:pt x="310" y="300"/>
                          </a:lnTo>
                          <a:lnTo>
                            <a:pt x="315" y="264"/>
                          </a:lnTo>
                          <a:lnTo>
                            <a:pt x="307" y="224"/>
                          </a:lnTo>
                          <a:lnTo>
                            <a:pt x="288" y="187"/>
                          </a:lnTo>
                          <a:lnTo>
                            <a:pt x="260" y="145"/>
                          </a:lnTo>
                          <a:lnTo>
                            <a:pt x="219" y="102"/>
                          </a:lnTo>
                          <a:lnTo>
                            <a:pt x="174" y="62"/>
                          </a:lnTo>
                          <a:lnTo>
                            <a:pt x="131" y="28"/>
                          </a:lnTo>
                          <a:lnTo>
                            <a:pt x="85" y="6"/>
                          </a:lnTo>
                          <a:lnTo>
                            <a:pt x="52" y="0"/>
                          </a:lnTo>
                          <a:lnTo>
                            <a:pt x="24" y="11"/>
                          </a:lnTo>
                          <a:lnTo>
                            <a:pt x="7" y="31"/>
                          </a:lnTo>
                          <a:lnTo>
                            <a:pt x="0" y="58"/>
                          </a:lnTo>
                          <a:lnTo>
                            <a:pt x="2" y="97"/>
                          </a:lnTo>
                          <a:lnTo>
                            <a:pt x="17" y="140"/>
                          </a:lnTo>
                          <a:lnTo>
                            <a:pt x="36" y="176"/>
                          </a:lnTo>
                          <a:lnTo>
                            <a:pt x="64" y="217"/>
                          </a:lnTo>
                          <a:lnTo>
                            <a:pt x="95" y="249"/>
                          </a:lnTo>
                          <a:lnTo>
                            <a:pt x="138" y="287"/>
                          </a:lnTo>
                          <a:lnTo>
                            <a:pt x="178" y="318"/>
                          </a:lnTo>
                          <a:lnTo>
                            <a:pt x="213" y="336"/>
                          </a:lnTo>
                          <a:lnTo>
                            <a:pt x="244" y="338"/>
                          </a:lnTo>
                          <a:lnTo>
                            <a:pt x="273" y="335"/>
                          </a:lnTo>
                          <a:lnTo>
                            <a:pt x="292" y="342"/>
                          </a:lnTo>
                          <a:lnTo>
                            <a:pt x="303" y="361"/>
                          </a:lnTo>
                          <a:lnTo>
                            <a:pt x="314" y="394"/>
                          </a:lnTo>
                          <a:lnTo>
                            <a:pt x="339" y="431"/>
                          </a:lnTo>
                          <a:lnTo>
                            <a:pt x="378" y="471"/>
                          </a:lnTo>
                          <a:lnTo>
                            <a:pt x="408" y="506"/>
                          </a:lnTo>
                          <a:lnTo>
                            <a:pt x="436" y="537"/>
                          </a:lnTo>
                          <a:lnTo>
                            <a:pt x="460" y="555"/>
                          </a:lnTo>
                          <a:lnTo>
                            <a:pt x="487" y="565"/>
                          </a:lnTo>
                          <a:lnTo>
                            <a:pt x="510" y="565"/>
                          </a:lnTo>
                          <a:lnTo>
                            <a:pt x="529" y="555"/>
                          </a:lnTo>
                          <a:lnTo>
                            <a:pt x="530" y="529"/>
                          </a:lnTo>
                          <a:lnTo>
                            <a:pt x="524" y="503"/>
                          </a:lnTo>
                        </a:path>
                      </a:pathLst>
                    </a:custGeom>
                    <a:solidFill>
                      <a:srgbClr val="A0A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15" name="Freeform 15"/>
                    <p:cNvSpPr>
                      <a:spLocks/>
                    </p:cNvSpPr>
                    <p:nvPr/>
                  </p:nvSpPr>
                  <p:spPr bwMode="auto">
                    <a:xfrm>
                      <a:off x="3451" y="2241"/>
                      <a:ext cx="255" cy="270"/>
                    </a:xfrm>
                    <a:custGeom>
                      <a:avLst/>
                      <a:gdLst>
                        <a:gd name="T0" fmla="*/ 254 w 255"/>
                        <a:gd name="T1" fmla="*/ 218 h 270"/>
                        <a:gd name="T2" fmla="*/ 245 w 255"/>
                        <a:gd name="T3" fmla="*/ 187 h 270"/>
                        <a:gd name="T4" fmla="*/ 227 w 255"/>
                        <a:gd name="T5" fmla="*/ 157 h 270"/>
                        <a:gd name="T6" fmla="*/ 195 w 255"/>
                        <a:gd name="T7" fmla="*/ 115 h 270"/>
                        <a:gd name="T8" fmla="*/ 164 w 255"/>
                        <a:gd name="T9" fmla="*/ 82 h 270"/>
                        <a:gd name="T10" fmla="*/ 123 w 255"/>
                        <a:gd name="T11" fmla="*/ 50 h 270"/>
                        <a:gd name="T12" fmla="*/ 85 w 255"/>
                        <a:gd name="T13" fmla="*/ 22 h 270"/>
                        <a:gd name="T14" fmla="*/ 52 w 255"/>
                        <a:gd name="T15" fmla="*/ 2 h 270"/>
                        <a:gd name="T16" fmla="*/ 26 w 255"/>
                        <a:gd name="T17" fmla="*/ 0 h 270"/>
                        <a:gd name="T18" fmla="*/ 6 w 255"/>
                        <a:gd name="T19" fmla="*/ 7 h 270"/>
                        <a:gd name="T20" fmla="*/ 0 w 255"/>
                        <a:gd name="T21" fmla="*/ 35 h 270"/>
                        <a:gd name="T22" fmla="*/ 9 w 255"/>
                        <a:gd name="T23" fmla="*/ 66 h 270"/>
                        <a:gd name="T24" fmla="*/ 26 w 255"/>
                        <a:gd name="T25" fmla="*/ 102 h 270"/>
                        <a:gd name="T26" fmla="*/ 58 w 255"/>
                        <a:gd name="T27" fmla="*/ 146 h 270"/>
                        <a:gd name="T28" fmla="*/ 89 w 255"/>
                        <a:gd name="T29" fmla="*/ 180 h 270"/>
                        <a:gd name="T30" fmla="*/ 123 w 255"/>
                        <a:gd name="T31" fmla="*/ 212 h 270"/>
                        <a:gd name="T32" fmla="*/ 159 w 255"/>
                        <a:gd name="T33" fmla="*/ 243 h 270"/>
                        <a:gd name="T34" fmla="*/ 204 w 255"/>
                        <a:gd name="T35" fmla="*/ 269 h 270"/>
                        <a:gd name="T36" fmla="*/ 234 w 255"/>
                        <a:gd name="T37" fmla="*/ 267 h 270"/>
                        <a:gd name="T38" fmla="*/ 251 w 255"/>
                        <a:gd name="T39" fmla="*/ 250 h 270"/>
                        <a:gd name="T40" fmla="*/ 254 w 255"/>
                        <a:gd name="T41" fmla="*/ 21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5" h="270">
                          <a:moveTo>
                            <a:pt x="254" y="218"/>
                          </a:moveTo>
                          <a:lnTo>
                            <a:pt x="245" y="187"/>
                          </a:lnTo>
                          <a:lnTo>
                            <a:pt x="227" y="157"/>
                          </a:lnTo>
                          <a:lnTo>
                            <a:pt x="195" y="115"/>
                          </a:lnTo>
                          <a:lnTo>
                            <a:pt x="164" y="82"/>
                          </a:lnTo>
                          <a:lnTo>
                            <a:pt x="123" y="50"/>
                          </a:lnTo>
                          <a:lnTo>
                            <a:pt x="85" y="22"/>
                          </a:lnTo>
                          <a:lnTo>
                            <a:pt x="52" y="2"/>
                          </a:lnTo>
                          <a:lnTo>
                            <a:pt x="26" y="0"/>
                          </a:lnTo>
                          <a:lnTo>
                            <a:pt x="6" y="7"/>
                          </a:lnTo>
                          <a:lnTo>
                            <a:pt x="0" y="35"/>
                          </a:lnTo>
                          <a:lnTo>
                            <a:pt x="9" y="66"/>
                          </a:lnTo>
                          <a:lnTo>
                            <a:pt x="26" y="102"/>
                          </a:lnTo>
                          <a:lnTo>
                            <a:pt x="58" y="146"/>
                          </a:lnTo>
                          <a:lnTo>
                            <a:pt x="89" y="180"/>
                          </a:lnTo>
                          <a:lnTo>
                            <a:pt x="123" y="212"/>
                          </a:lnTo>
                          <a:lnTo>
                            <a:pt x="159" y="243"/>
                          </a:lnTo>
                          <a:lnTo>
                            <a:pt x="204" y="269"/>
                          </a:lnTo>
                          <a:lnTo>
                            <a:pt x="234" y="267"/>
                          </a:lnTo>
                          <a:lnTo>
                            <a:pt x="251" y="250"/>
                          </a:lnTo>
                          <a:lnTo>
                            <a:pt x="254" y="218"/>
                          </a:lnTo>
                        </a:path>
                      </a:pathLst>
                    </a:custGeom>
                    <a:solidFill>
                      <a:srgbClr val="E0E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51216" name="Freeform 16"/>
                  <p:cNvSpPr>
                    <a:spLocks/>
                  </p:cNvSpPr>
                  <p:nvPr/>
                </p:nvSpPr>
                <p:spPr bwMode="auto">
                  <a:xfrm>
                    <a:off x="3705" y="2612"/>
                    <a:ext cx="172" cy="242"/>
                  </a:xfrm>
                  <a:custGeom>
                    <a:avLst/>
                    <a:gdLst>
                      <a:gd name="T0" fmla="*/ 43 w 172"/>
                      <a:gd name="T1" fmla="*/ 0 h 242"/>
                      <a:gd name="T2" fmla="*/ 26 w 172"/>
                      <a:gd name="T3" fmla="*/ 4 h 242"/>
                      <a:gd name="T4" fmla="*/ 16 w 172"/>
                      <a:gd name="T5" fmla="*/ 19 h 242"/>
                      <a:gd name="T6" fmla="*/ 15 w 172"/>
                      <a:gd name="T7" fmla="*/ 32 h 242"/>
                      <a:gd name="T8" fmla="*/ 20 w 172"/>
                      <a:gd name="T9" fmla="*/ 44 h 242"/>
                      <a:gd name="T10" fmla="*/ 12 w 172"/>
                      <a:gd name="T11" fmla="*/ 51 h 242"/>
                      <a:gd name="T12" fmla="*/ 1 w 172"/>
                      <a:gd name="T13" fmla="*/ 66 h 242"/>
                      <a:gd name="T14" fmla="*/ 0 w 172"/>
                      <a:gd name="T15" fmla="*/ 83 h 242"/>
                      <a:gd name="T16" fmla="*/ 10 w 172"/>
                      <a:gd name="T17" fmla="*/ 95 h 242"/>
                      <a:gd name="T18" fmla="*/ 26 w 172"/>
                      <a:gd name="T19" fmla="*/ 104 h 242"/>
                      <a:gd name="T20" fmla="*/ 16 w 172"/>
                      <a:gd name="T21" fmla="*/ 121 h 242"/>
                      <a:gd name="T22" fmla="*/ 15 w 172"/>
                      <a:gd name="T23" fmla="*/ 141 h 242"/>
                      <a:gd name="T24" fmla="*/ 24 w 172"/>
                      <a:gd name="T25" fmla="*/ 157 h 242"/>
                      <a:gd name="T26" fmla="*/ 45 w 172"/>
                      <a:gd name="T27" fmla="*/ 163 h 242"/>
                      <a:gd name="T28" fmla="*/ 76 w 172"/>
                      <a:gd name="T29" fmla="*/ 158 h 242"/>
                      <a:gd name="T30" fmla="*/ 74 w 172"/>
                      <a:gd name="T31" fmla="*/ 175 h 242"/>
                      <a:gd name="T32" fmla="*/ 76 w 172"/>
                      <a:gd name="T33" fmla="*/ 200 h 242"/>
                      <a:gd name="T34" fmla="*/ 81 w 172"/>
                      <a:gd name="T35" fmla="*/ 219 h 242"/>
                      <a:gd name="T36" fmla="*/ 91 w 172"/>
                      <a:gd name="T37" fmla="*/ 232 h 242"/>
                      <a:gd name="T38" fmla="*/ 102 w 172"/>
                      <a:gd name="T39" fmla="*/ 240 h 242"/>
                      <a:gd name="T40" fmla="*/ 121 w 172"/>
                      <a:gd name="T41" fmla="*/ 241 h 242"/>
                      <a:gd name="T42" fmla="*/ 142 w 172"/>
                      <a:gd name="T43" fmla="*/ 234 h 242"/>
                      <a:gd name="T44" fmla="*/ 154 w 172"/>
                      <a:gd name="T45" fmla="*/ 218 h 242"/>
                      <a:gd name="T46" fmla="*/ 169 w 172"/>
                      <a:gd name="T47" fmla="*/ 190 h 242"/>
                      <a:gd name="T48" fmla="*/ 171 w 172"/>
                      <a:gd name="T49" fmla="*/ 171 h 242"/>
                      <a:gd name="T50" fmla="*/ 165 w 172"/>
                      <a:gd name="T51" fmla="*/ 158 h 242"/>
                      <a:gd name="T52" fmla="*/ 154 w 172"/>
                      <a:gd name="T53" fmla="*/ 153 h 242"/>
                      <a:gd name="T54" fmla="*/ 145 w 172"/>
                      <a:gd name="T55" fmla="*/ 151 h 242"/>
                      <a:gd name="T56" fmla="*/ 148 w 172"/>
                      <a:gd name="T57" fmla="*/ 136 h 242"/>
                      <a:gd name="T58" fmla="*/ 161 w 172"/>
                      <a:gd name="T59" fmla="*/ 126 h 242"/>
                      <a:gd name="T60" fmla="*/ 165 w 172"/>
                      <a:gd name="T61" fmla="*/ 112 h 242"/>
                      <a:gd name="T62" fmla="*/ 159 w 172"/>
                      <a:gd name="T63" fmla="*/ 99 h 242"/>
                      <a:gd name="T64" fmla="*/ 143 w 172"/>
                      <a:gd name="T65" fmla="*/ 90 h 242"/>
                      <a:gd name="T66" fmla="*/ 150 w 172"/>
                      <a:gd name="T67" fmla="*/ 80 h 242"/>
                      <a:gd name="T68" fmla="*/ 150 w 172"/>
                      <a:gd name="T69" fmla="*/ 64 h 242"/>
                      <a:gd name="T70" fmla="*/ 138 w 172"/>
                      <a:gd name="T71" fmla="*/ 56 h 242"/>
                      <a:gd name="T72" fmla="*/ 144 w 172"/>
                      <a:gd name="T73" fmla="*/ 42 h 242"/>
                      <a:gd name="T74" fmla="*/ 136 w 172"/>
                      <a:gd name="T75" fmla="*/ 26 h 242"/>
                      <a:gd name="T76" fmla="*/ 124 w 172"/>
                      <a:gd name="T77" fmla="*/ 17 h 242"/>
                      <a:gd name="T78" fmla="*/ 107 w 172"/>
                      <a:gd name="T79" fmla="*/ 15 h 242"/>
                      <a:gd name="T80" fmla="*/ 98 w 172"/>
                      <a:gd name="T81" fmla="*/ 17 h 242"/>
                      <a:gd name="T82" fmla="*/ 88 w 172"/>
                      <a:gd name="T83" fmla="*/ 19 h 242"/>
                      <a:gd name="T84" fmla="*/ 71 w 172"/>
                      <a:gd name="T85" fmla="*/ 11 h 242"/>
                      <a:gd name="T86" fmla="*/ 43 w 172"/>
                      <a:gd name="T8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242">
                        <a:moveTo>
                          <a:pt x="43" y="0"/>
                        </a:moveTo>
                        <a:lnTo>
                          <a:pt x="26" y="4"/>
                        </a:lnTo>
                        <a:lnTo>
                          <a:pt x="16" y="19"/>
                        </a:lnTo>
                        <a:lnTo>
                          <a:pt x="15" y="32"/>
                        </a:lnTo>
                        <a:lnTo>
                          <a:pt x="20" y="44"/>
                        </a:lnTo>
                        <a:lnTo>
                          <a:pt x="12" y="51"/>
                        </a:lnTo>
                        <a:lnTo>
                          <a:pt x="1" y="66"/>
                        </a:lnTo>
                        <a:lnTo>
                          <a:pt x="0" y="83"/>
                        </a:lnTo>
                        <a:lnTo>
                          <a:pt x="10" y="95"/>
                        </a:lnTo>
                        <a:lnTo>
                          <a:pt x="26" y="104"/>
                        </a:lnTo>
                        <a:lnTo>
                          <a:pt x="16" y="121"/>
                        </a:lnTo>
                        <a:lnTo>
                          <a:pt x="15" y="141"/>
                        </a:lnTo>
                        <a:lnTo>
                          <a:pt x="24" y="157"/>
                        </a:lnTo>
                        <a:lnTo>
                          <a:pt x="45" y="163"/>
                        </a:lnTo>
                        <a:lnTo>
                          <a:pt x="76" y="158"/>
                        </a:lnTo>
                        <a:lnTo>
                          <a:pt x="74" y="175"/>
                        </a:lnTo>
                        <a:lnTo>
                          <a:pt x="76" y="200"/>
                        </a:lnTo>
                        <a:lnTo>
                          <a:pt x="81" y="219"/>
                        </a:lnTo>
                        <a:lnTo>
                          <a:pt x="91" y="232"/>
                        </a:lnTo>
                        <a:lnTo>
                          <a:pt x="102" y="240"/>
                        </a:lnTo>
                        <a:lnTo>
                          <a:pt x="121" y="241"/>
                        </a:lnTo>
                        <a:lnTo>
                          <a:pt x="142" y="234"/>
                        </a:lnTo>
                        <a:lnTo>
                          <a:pt x="154" y="218"/>
                        </a:lnTo>
                        <a:lnTo>
                          <a:pt x="169" y="190"/>
                        </a:lnTo>
                        <a:lnTo>
                          <a:pt x="171" y="171"/>
                        </a:lnTo>
                        <a:lnTo>
                          <a:pt x="165" y="158"/>
                        </a:lnTo>
                        <a:lnTo>
                          <a:pt x="154" y="153"/>
                        </a:lnTo>
                        <a:lnTo>
                          <a:pt x="145" y="151"/>
                        </a:lnTo>
                        <a:lnTo>
                          <a:pt x="148" y="136"/>
                        </a:lnTo>
                        <a:lnTo>
                          <a:pt x="161" y="126"/>
                        </a:lnTo>
                        <a:lnTo>
                          <a:pt x="165" y="112"/>
                        </a:lnTo>
                        <a:lnTo>
                          <a:pt x="159" y="99"/>
                        </a:lnTo>
                        <a:lnTo>
                          <a:pt x="143" y="90"/>
                        </a:lnTo>
                        <a:lnTo>
                          <a:pt x="150" y="80"/>
                        </a:lnTo>
                        <a:lnTo>
                          <a:pt x="150" y="64"/>
                        </a:lnTo>
                        <a:lnTo>
                          <a:pt x="138" y="56"/>
                        </a:lnTo>
                        <a:lnTo>
                          <a:pt x="144" y="42"/>
                        </a:lnTo>
                        <a:lnTo>
                          <a:pt x="136" y="26"/>
                        </a:lnTo>
                        <a:lnTo>
                          <a:pt x="124" y="17"/>
                        </a:lnTo>
                        <a:lnTo>
                          <a:pt x="107" y="15"/>
                        </a:lnTo>
                        <a:lnTo>
                          <a:pt x="98" y="17"/>
                        </a:lnTo>
                        <a:lnTo>
                          <a:pt x="88" y="19"/>
                        </a:lnTo>
                        <a:lnTo>
                          <a:pt x="71" y="11"/>
                        </a:lnTo>
                        <a:lnTo>
                          <a:pt x="43" y="0"/>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17" name="Freeform 17"/>
                  <p:cNvSpPr>
                    <a:spLocks/>
                  </p:cNvSpPr>
                  <p:nvPr/>
                </p:nvSpPr>
                <p:spPr bwMode="auto">
                  <a:xfrm>
                    <a:off x="3730" y="2713"/>
                    <a:ext cx="88" cy="17"/>
                  </a:xfrm>
                  <a:custGeom>
                    <a:avLst/>
                    <a:gdLst>
                      <a:gd name="T0" fmla="*/ 87 w 88"/>
                      <a:gd name="T1" fmla="*/ 4 h 17"/>
                      <a:gd name="T2" fmla="*/ 73 w 88"/>
                      <a:gd name="T3" fmla="*/ 10 h 17"/>
                      <a:gd name="T4" fmla="*/ 52 w 88"/>
                      <a:gd name="T5" fmla="*/ 16 h 17"/>
                      <a:gd name="T6" fmla="*/ 32 w 88"/>
                      <a:gd name="T7" fmla="*/ 12 h 17"/>
                      <a:gd name="T8" fmla="*/ 13 w 88"/>
                      <a:gd name="T9" fmla="*/ 6 h 17"/>
                      <a:gd name="T10" fmla="*/ 0 w 88"/>
                      <a:gd name="T11" fmla="*/ 0 h 17"/>
                    </a:gdLst>
                    <a:ahLst/>
                    <a:cxnLst>
                      <a:cxn ang="0">
                        <a:pos x="T0" y="T1"/>
                      </a:cxn>
                      <a:cxn ang="0">
                        <a:pos x="T2" y="T3"/>
                      </a:cxn>
                      <a:cxn ang="0">
                        <a:pos x="T4" y="T5"/>
                      </a:cxn>
                      <a:cxn ang="0">
                        <a:pos x="T6" y="T7"/>
                      </a:cxn>
                      <a:cxn ang="0">
                        <a:pos x="T8" y="T9"/>
                      </a:cxn>
                      <a:cxn ang="0">
                        <a:pos x="T10" y="T11"/>
                      </a:cxn>
                    </a:cxnLst>
                    <a:rect l="0" t="0" r="r" b="b"/>
                    <a:pathLst>
                      <a:path w="88" h="17">
                        <a:moveTo>
                          <a:pt x="87" y="4"/>
                        </a:moveTo>
                        <a:lnTo>
                          <a:pt x="73" y="10"/>
                        </a:lnTo>
                        <a:lnTo>
                          <a:pt x="52" y="16"/>
                        </a:lnTo>
                        <a:lnTo>
                          <a:pt x="32" y="12"/>
                        </a:lnTo>
                        <a:lnTo>
                          <a:pt x="13" y="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18" name="Freeform 18"/>
                  <p:cNvSpPr>
                    <a:spLocks/>
                  </p:cNvSpPr>
                  <p:nvPr/>
                </p:nvSpPr>
                <p:spPr bwMode="auto">
                  <a:xfrm>
                    <a:off x="3781" y="2755"/>
                    <a:ext cx="53" cy="18"/>
                  </a:xfrm>
                  <a:custGeom>
                    <a:avLst/>
                    <a:gdLst>
                      <a:gd name="T0" fmla="*/ 0 w 53"/>
                      <a:gd name="T1" fmla="*/ 17 h 18"/>
                      <a:gd name="T2" fmla="*/ 16 w 53"/>
                      <a:gd name="T3" fmla="*/ 16 h 18"/>
                      <a:gd name="T4" fmla="*/ 34 w 53"/>
                      <a:gd name="T5" fmla="*/ 12 h 18"/>
                      <a:gd name="T6" fmla="*/ 52 w 53"/>
                      <a:gd name="T7" fmla="*/ 0 h 18"/>
                    </a:gdLst>
                    <a:ahLst/>
                    <a:cxnLst>
                      <a:cxn ang="0">
                        <a:pos x="T0" y="T1"/>
                      </a:cxn>
                      <a:cxn ang="0">
                        <a:pos x="T2" y="T3"/>
                      </a:cxn>
                      <a:cxn ang="0">
                        <a:pos x="T4" y="T5"/>
                      </a:cxn>
                      <a:cxn ang="0">
                        <a:pos x="T6" y="T7"/>
                      </a:cxn>
                    </a:cxnLst>
                    <a:rect l="0" t="0" r="r" b="b"/>
                    <a:pathLst>
                      <a:path w="53" h="18">
                        <a:moveTo>
                          <a:pt x="0" y="17"/>
                        </a:moveTo>
                        <a:lnTo>
                          <a:pt x="16" y="16"/>
                        </a:lnTo>
                        <a:lnTo>
                          <a:pt x="34" y="12"/>
                        </a:lnTo>
                        <a:lnTo>
                          <a:pt x="5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19" name="Freeform 19"/>
                  <p:cNvSpPr>
                    <a:spLocks/>
                  </p:cNvSpPr>
                  <p:nvPr/>
                </p:nvSpPr>
                <p:spPr bwMode="auto">
                  <a:xfrm>
                    <a:off x="3790" y="2774"/>
                    <a:ext cx="49" cy="25"/>
                  </a:xfrm>
                  <a:custGeom>
                    <a:avLst/>
                    <a:gdLst>
                      <a:gd name="T0" fmla="*/ 0 w 49"/>
                      <a:gd name="T1" fmla="*/ 24 h 25"/>
                      <a:gd name="T2" fmla="*/ 13 w 49"/>
                      <a:gd name="T3" fmla="*/ 18 h 25"/>
                      <a:gd name="T4" fmla="*/ 26 w 49"/>
                      <a:gd name="T5" fmla="*/ 18 h 25"/>
                      <a:gd name="T6" fmla="*/ 37 w 49"/>
                      <a:gd name="T7" fmla="*/ 24 h 25"/>
                      <a:gd name="T8" fmla="*/ 41 w 49"/>
                      <a:gd name="T9" fmla="*/ 13 h 25"/>
                      <a:gd name="T10" fmla="*/ 48 w 49"/>
                      <a:gd name="T11" fmla="*/ 0 h 25"/>
                    </a:gdLst>
                    <a:ahLst/>
                    <a:cxnLst>
                      <a:cxn ang="0">
                        <a:pos x="T0" y="T1"/>
                      </a:cxn>
                      <a:cxn ang="0">
                        <a:pos x="T2" y="T3"/>
                      </a:cxn>
                      <a:cxn ang="0">
                        <a:pos x="T4" y="T5"/>
                      </a:cxn>
                      <a:cxn ang="0">
                        <a:pos x="T6" y="T7"/>
                      </a:cxn>
                      <a:cxn ang="0">
                        <a:pos x="T8" y="T9"/>
                      </a:cxn>
                      <a:cxn ang="0">
                        <a:pos x="T10" y="T11"/>
                      </a:cxn>
                    </a:cxnLst>
                    <a:rect l="0" t="0" r="r" b="b"/>
                    <a:pathLst>
                      <a:path w="49" h="25">
                        <a:moveTo>
                          <a:pt x="0" y="24"/>
                        </a:moveTo>
                        <a:lnTo>
                          <a:pt x="13" y="18"/>
                        </a:lnTo>
                        <a:lnTo>
                          <a:pt x="26" y="18"/>
                        </a:lnTo>
                        <a:lnTo>
                          <a:pt x="37" y="24"/>
                        </a:lnTo>
                        <a:lnTo>
                          <a:pt x="41" y="13"/>
                        </a:lnTo>
                        <a:lnTo>
                          <a:pt x="4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20" name="Freeform 20"/>
                  <p:cNvSpPr>
                    <a:spLocks/>
                  </p:cNvSpPr>
                  <p:nvPr/>
                </p:nvSpPr>
                <p:spPr bwMode="auto">
                  <a:xfrm>
                    <a:off x="3729" y="2660"/>
                    <a:ext cx="88" cy="22"/>
                  </a:xfrm>
                  <a:custGeom>
                    <a:avLst/>
                    <a:gdLst>
                      <a:gd name="T0" fmla="*/ 0 w 88"/>
                      <a:gd name="T1" fmla="*/ 0 h 22"/>
                      <a:gd name="T2" fmla="*/ 13 w 88"/>
                      <a:gd name="T3" fmla="*/ 4 h 22"/>
                      <a:gd name="T4" fmla="*/ 24 w 88"/>
                      <a:gd name="T5" fmla="*/ 6 h 22"/>
                      <a:gd name="T6" fmla="*/ 34 w 88"/>
                      <a:gd name="T7" fmla="*/ 11 h 22"/>
                      <a:gd name="T8" fmla="*/ 44 w 88"/>
                      <a:gd name="T9" fmla="*/ 17 h 22"/>
                      <a:gd name="T10" fmla="*/ 56 w 88"/>
                      <a:gd name="T11" fmla="*/ 21 h 22"/>
                      <a:gd name="T12" fmla="*/ 67 w 88"/>
                      <a:gd name="T13" fmla="*/ 19 h 22"/>
                      <a:gd name="T14" fmla="*/ 78 w 88"/>
                      <a:gd name="T15" fmla="*/ 14 h 22"/>
                      <a:gd name="T16" fmla="*/ 87 w 88"/>
                      <a:gd name="T1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22">
                        <a:moveTo>
                          <a:pt x="0" y="0"/>
                        </a:moveTo>
                        <a:lnTo>
                          <a:pt x="13" y="4"/>
                        </a:lnTo>
                        <a:lnTo>
                          <a:pt x="24" y="6"/>
                        </a:lnTo>
                        <a:lnTo>
                          <a:pt x="34" y="11"/>
                        </a:lnTo>
                        <a:lnTo>
                          <a:pt x="44" y="17"/>
                        </a:lnTo>
                        <a:lnTo>
                          <a:pt x="56" y="21"/>
                        </a:lnTo>
                        <a:lnTo>
                          <a:pt x="67" y="19"/>
                        </a:lnTo>
                        <a:lnTo>
                          <a:pt x="78" y="14"/>
                        </a:lnTo>
                        <a:lnTo>
                          <a:pt x="87"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grpSp>
          <p:nvGrpSpPr>
            <p:cNvPr id="51221" name="Group 21"/>
            <p:cNvGrpSpPr>
              <a:grpSpLocks/>
            </p:cNvGrpSpPr>
            <p:nvPr/>
          </p:nvGrpSpPr>
          <p:grpSpPr bwMode="auto">
            <a:xfrm>
              <a:off x="3608" y="1811"/>
              <a:ext cx="424" cy="737"/>
              <a:chOff x="3608" y="1811"/>
              <a:chExt cx="424" cy="737"/>
            </a:xfrm>
          </p:grpSpPr>
          <p:grpSp>
            <p:nvGrpSpPr>
              <p:cNvPr id="51222" name="Group 22"/>
              <p:cNvGrpSpPr>
                <a:grpSpLocks/>
              </p:cNvGrpSpPr>
              <p:nvPr/>
            </p:nvGrpSpPr>
            <p:grpSpPr bwMode="auto">
              <a:xfrm>
                <a:off x="3674" y="1927"/>
                <a:ext cx="358" cy="621"/>
                <a:chOff x="3674" y="1927"/>
                <a:chExt cx="358" cy="621"/>
              </a:xfrm>
            </p:grpSpPr>
            <p:sp>
              <p:nvSpPr>
                <p:cNvPr id="51223" name="Freeform 23"/>
                <p:cNvSpPr>
                  <a:spLocks/>
                </p:cNvSpPr>
                <p:nvPr/>
              </p:nvSpPr>
              <p:spPr bwMode="auto">
                <a:xfrm>
                  <a:off x="3674" y="1927"/>
                  <a:ext cx="358" cy="621"/>
                </a:xfrm>
                <a:custGeom>
                  <a:avLst/>
                  <a:gdLst>
                    <a:gd name="T0" fmla="*/ 347 w 358"/>
                    <a:gd name="T1" fmla="*/ 167 h 621"/>
                    <a:gd name="T2" fmla="*/ 354 w 358"/>
                    <a:gd name="T3" fmla="*/ 206 h 621"/>
                    <a:gd name="T4" fmla="*/ 357 w 358"/>
                    <a:gd name="T5" fmla="*/ 243 h 621"/>
                    <a:gd name="T6" fmla="*/ 349 w 358"/>
                    <a:gd name="T7" fmla="*/ 327 h 621"/>
                    <a:gd name="T8" fmla="*/ 342 w 358"/>
                    <a:gd name="T9" fmla="*/ 399 h 621"/>
                    <a:gd name="T10" fmla="*/ 326 w 358"/>
                    <a:gd name="T11" fmla="*/ 444 h 621"/>
                    <a:gd name="T12" fmla="*/ 307 w 358"/>
                    <a:gd name="T13" fmla="*/ 497 h 621"/>
                    <a:gd name="T14" fmla="*/ 297 w 358"/>
                    <a:gd name="T15" fmla="*/ 525 h 621"/>
                    <a:gd name="T16" fmla="*/ 281 w 358"/>
                    <a:gd name="T17" fmla="*/ 559 h 621"/>
                    <a:gd name="T18" fmla="*/ 271 w 358"/>
                    <a:gd name="T19" fmla="*/ 588 h 621"/>
                    <a:gd name="T20" fmla="*/ 258 w 358"/>
                    <a:gd name="T21" fmla="*/ 608 h 621"/>
                    <a:gd name="T22" fmla="*/ 248 w 358"/>
                    <a:gd name="T23" fmla="*/ 618 h 621"/>
                    <a:gd name="T24" fmla="*/ 234 w 358"/>
                    <a:gd name="T25" fmla="*/ 620 h 621"/>
                    <a:gd name="T26" fmla="*/ 221 w 358"/>
                    <a:gd name="T27" fmla="*/ 615 h 621"/>
                    <a:gd name="T28" fmla="*/ 210 w 358"/>
                    <a:gd name="T29" fmla="*/ 616 h 621"/>
                    <a:gd name="T30" fmla="*/ 202 w 358"/>
                    <a:gd name="T31" fmla="*/ 613 h 621"/>
                    <a:gd name="T32" fmla="*/ 192 w 358"/>
                    <a:gd name="T33" fmla="*/ 596 h 621"/>
                    <a:gd name="T34" fmla="*/ 177 w 358"/>
                    <a:gd name="T35" fmla="*/ 560 h 621"/>
                    <a:gd name="T36" fmla="*/ 163 w 358"/>
                    <a:gd name="T37" fmla="*/ 518 h 621"/>
                    <a:gd name="T38" fmla="*/ 152 w 358"/>
                    <a:gd name="T39" fmla="*/ 480 h 621"/>
                    <a:gd name="T40" fmla="*/ 149 w 358"/>
                    <a:gd name="T41" fmla="*/ 446 h 621"/>
                    <a:gd name="T42" fmla="*/ 141 w 358"/>
                    <a:gd name="T43" fmla="*/ 422 h 621"/>
                    <a:gd name="T44" fmla="*/ 127 w 358"/>
                    <a:gd name="T45" fmla="*/ 391 h 621"/>
                    <a:gd name="T46" fmla="*/ 113 w 358"/>
                    <a:gd name="T47" fmla="*/ 368 h 621"/>
                    <a:gd name="T48" fmla="*/ 127 w 358"/>
                    <a:gd name="T49" fmla="*/ 353 h 621"/>
                    <a:gd name="T50" fmla="*/ 143 w 358"/>
                    <a:gd name="T51" fmla="*/ 343 h 621"/>
                    <a:gd name="T52" fmla="*/ 129 w 358"/>
                    <a:gd name="T53" fmla="*/ 326 h 621"/>
                    <a:gd name="T54" fmla="*/ 127 w 358"/>
                    <a:gd name="T55" fmla="*/ 309 h 621"/>
                    <a:gd name="T56" fmla="*/ 123 w 358"/>
                    <a:gd name="T57" fmla="*/ 296 h 621"/>
                    <a:gd name="T58" fmla="*/ 114 w 358"/>
                    <a:gd name="T59" fmla="*/ 284 h 621"/>
                    <a:gd name="T60" fmla="*/ 107 w 358"/>
                    <a:gd name="T61" fmla="*/ 290 h 621"/>
                    <a:gd name="T62" fmla="*/ 100 w 358"/>
                    <a:gd name="T63" fmla="*/ 293 h 621"/>
                    <a:gd name="T64" fmla="*/ 92 w 358"/>
                    <a:gd name="T65" fmla="*/ 306 h 621"/>
                    <a:gd name="T66" fmla="*/ 88 w 358"/>
                    <a:gd name="T67" fmla="*/ 322 h 621"/>
                    <a:gd name="T68" fmla="*/ 83 w 358"/>
                    <a:gd name="T69" fmla="*/ 329 h 621"/>
                    <a:gd name="T70" fmla="*/ 72 w 358"/>
                    <a:gd name="T71" fmla="*/ 330 h 621"/>
                    <a:gd name="T72" fmla="*/ 64 w 358"/>
                    <a:gd name="T73" fmla="*/ 325 h 621"/>
                    <a:gd name="T74" fmla="*/ 58 w 358"/>
                    <a:gd name="T75" fmla="*/ 314 h 621"/>
                    <a:gd name="T76" fmla="*/ 51 w 358"/>
                    <a:gd name="T77" fmla="*/ 279 h 621"/>
                    <a:gd name="T78" fmla="*/ 35 w 358"/>
                    <a:gd name="T79" fmla="*/ 258 h 621"/>
                    <a:gd name="T80" fmla="*/ 26 w 358"/>
                    <a:gd name="T81" fmla="*/ 244 h 621"/>
                    <a:gd name="T82" fmla="*/ 22 w 358"/>
                    <a:gd name="T83" fmla="*/ 229 h 621"/>
                    <a:gd name="T84" fmla="*/ 30 w 358"/>
                    <a:gd name="T85" fmla="*/ 196 h 621"/>
                    <a:gd name="T86" fmla="*/ 37 w 358"/>
                    <a:gd name="T87" fmla="*/ 177 h 621"/>
                    <a:gd name="T88" fmla="*/ 29 w 358"/>
                    <a:gd name="T89" fmla="*/ 155 h 621"/>
                    <a:gd name="T90" fmla="*/ 12 w 358"/>
                    <a:gd name="T91" fmla="*/ 134 h 621"/>
                    <a:gd name="T92" fmla="*/ 0 w 358"/>
                    <a:gd name="T93" fmla="*/ 117 h 621"/>
                    <a:gd name="T94" fmla="*/ 8 w 358"/>
                    <a:gd name="T95" fmla="*/ 76 h 621"/>
                    <a:gd name="T96" fmla="*/ 28 w 358"/>
                    <a:gd name="T97" fmla="*/ 41 h 621"/>
                    <a:gd name="T98" fmla="*/ 77 w 358"/>
                    <a:gd name="T99" fmla="*/ 12 h 621"/>
                    <a:gd name="T100" fmla="*/ 128 w 358"/>
                    <a:gd name="T101" fmla="*/ 0 h 621"/>
                    <a:gd name="T102" fmla="*/ 180 w 358"/>
                    <a:gd name="T103" fmla="*/ 4 h 621"/>
                    <a:gd name="T104" fmla="*/ 238 w 358"/>
                    <a:gd name="T105" fmla="*/ 26 h 621"/>
                    <a:gd name="T106" fmla="*/ 256 w 358"/>
                    <a:gd name="T107" fmla="*/ 47 h 621"/>
                    <a:gd name="T108" fmla="*/ 265 w 358"/>
                    <a:gd name="T109" fmla="*/ 68 h 621"/>
                    <a:gd name="T110" fmla="*/ 273 w 358"/>
                    <a:gd name="T111" fmla="*/ 98 h 621"/>
                    <a:gd name="T112" fmla="*/ 279 w 358"/>
                    <a:gd name="T113" fmla="*/ 112 h 621"/>
                    <a:gd name="T114" fmla="*/ 319 w 358"/>
                    <a:gd name="T115" fmla="*/ 135 h 621"/>
                    <a:gd name="T116" fmla="*/ 335 w 358"/>
                    <a:gd name="T117" fmla="*/ 151 h 621"/>
                    <a:gd name="T118" fmla="*/ 347 w 358"/>
                    <a:gd name="T119" fmla="*/ 16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621">
                      <a:moveTo>
                        <a:pt x="347" y="167"/>
                      </a:moveTo>
                      <a:lnTo>
                        <a:pt x="354" y="206"/>
                      </a:lnTo>
                      <a:lnTo>
                        <a:pt x="357" y="243"/>
                      </a:lnTo>
                      <a:lnTo>
                        <a:pt x="349" y="327"/>
                      </a:lnTo>
                      <a:lnTo>
                        <a:pt x="342" y="399"/>
                      </a:lnTo>
                      <a:lnTo>
                        <a:pt x="326" y="444"/>
                      </a:lnTo>
                      <a:lnTo>
                        <a:pt x="307" y="497"/>
                      </a:lnTo>
                      <a:lnTo>
                        <a:pt x="297" y="525"/>
                      </a:lnTo>
                      <a:lnTo>
                        <a:pt x="281" y="559"/>
                      </a:lnTo>
                      <a:lnTo>
                        <a:pt x="271" y="588"/>
                      </a:lnTo>
                      <a:lnTo>
                        <a:pt x="258" y="608"/>
                      </a:lnTo>
                      <a:lnTo>
                        <a:pt x="248" y="618"/>
                      </a:lnTo>
                      <a:lnTo>
                        <a:pt x="234" y="620"/>
                      </a:lnTo>
                      <a:lnTo>
                        <a:pt x="221" y="615"/>
                      </a:lnTo>
                      <a:lnTo>
                        <a:pt x="210" y="616"/>
                      </a:lnTo>
                      <a:lnTo>
                        <a:pt x="202" y="613"/>
                      </a:lnTo>
                      <a:lnTo>
                        <a:pt x="192" y="596"/>
                      </a:lnTo>
                      <a:lnTo>
                        <a:pt x="177" y="560"/>
                      </a:lnTo>
                      <a:lnTo>
                        <a:pt x="163" y="518"/>
                      </a:lnTo>
                      <a:lnTo>
                        <a:pt x="152" y="480"/>
                      </a:lnTo>
                      <a:lnTo>
                        <a:pt x="149" y="446"/>
                      </a:lnTo>
                      <a:lnTo>
                        <a:pt x="141" y="422"/>
                      </a:lnTo>
                      <a:lnTo>
                        <a:pt x="127" y="391"/>
                      </a:lnTo>
                      <a:lnTo>
                        <a:pt x="113" y="368"/>
                      </a:lnTo>
                      <a:lnTo>
                        <a:pt x="127" y="353"/>
                      </a:lnTo>
                      <a:lnTo>
                        <a:pt x="143" y="343"/>
                      </a:lnTo>
                      <a:lnTo>
                        <a:pt x="129" y="326"/>
                      </a:lnTo>
                      <a:lnTo>
                        <a:pt x="127" y="309"/>
                      </a:lnTo>
                      <a:lnTo>
                        <a:pt x="123" y="296"/>
                      </a:lnTo>
                      <a:lnTo>
                        <a:pt x="114" y="284"/>
                      </a:lnTo>
                      <a:lnTo>
                        <a:pt x="107" y="290"/>
                      </a:lnTo>
                      <a:lnTo>
                        <a:pt x="100" y="293"/>
                      </a:lnTo>
                      <a:lnTo>
                        <a:pt x="92" y="306"/>
                      </a:lnTo>
                      <a:lnTo>
                        <a:pt x="88" y="322"/>
                      </a:lnTo>
                      <a:lnTo>
                        <a:pt x="83" y="329"/>
                      </a:lnTo>
                      <a:lnTo>
                        <a:pt x="72" y="330"/>
                      </a:lnTo>
                      <a:lnTo>
                        <a:pt x="64" y="325"/>
                      </a:lnTo>
                      <a:lnTo>
                        <a:pt x="58" y="314"/>
                      </a:lnTo>
                      <a:lnTo>
                        <a:pt x="51" y="279"/>
                      </a:lnTo>
                      <a:lnTo>
                        <a:pt x="35" y="258"/>
                      </a:lnTo>
                      <a:lnTo>
                        <a:pt x="26" y="244"/>
                      </a:lnTo>
                      <a:lnTo>
                        <a:pt x="22" y="229"/>
                      </a:lnTo>
                      <a:lnTo>
                        <a:pt x="30" y="196"/>
                      </a:lnTo>
                      <a:lnTo>
                        <a:pt x="37" y="177"/>
                      </a:lnTo>
                      <a:lnTo>
                        <a:pt x="29" y="155"/>
                      </a:lnTo>
                      <a:lnTo>
                        <a:pt x="12" y="134"/>
                      </a:lnTo>
                      <a:lnTo>
                        <a:pt x="0" y="117"/>
                      </a:lnTo>
                      <a:lnTo>
                        <a:pt x="8" y="76"/>
                      </a:lnTo>
                      <a:lnTo>
                        <a:pt x="28" y="41"/>
                      </a:lnTo>
                      <a:lnTo>
                        <a:pt x="77" y="12"/>
                      </a:lnTo>
                      <a:lnTo>
                        <a:pt x="128" y="0"/>
                      </a:lnTo>
                      <a:lnTo>
                        <a:pt x="180" y="4"/>
                      </a:lnTo>
                      <a:lnTo>
                        <a:pt x="238" y="26"/>
                      </a:lnTo>
                      <a:lnTo>
                        <a:pt x="256" y="47"/>
                      </a:lnTo>
                      <a:lnTo>
                        <a:pt x="265" y="68"/>
                      </a:lnTo>
                      <a:lnTo>
                        <a:pt x="273" y="98"/>
                      </a:lnTo>
                      <a:lnTo>
                        <a:pt x="279" y="112"/>
                      </a:lnTo>
                      <a:lnTo>
                        <a:pt x="319" y="135"/>
                      </a:lnTo>
                      <a:lnTo>
                        <a:pt x="335" y="151"/>
                      </a:lnTo>
                      <a:lnTo>
                        <a:pt x="347" y="167"/>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51224" name="Group 24"/>
                <p:cNvGrpSpPr>
                  <a:grpSpLocks/>
                </p:cNvGrpSpPr>
                <p:nvPr/>
              </p:nvGrpSpPr>
              <p:grpSpPr bwMode="auto">
                <a:xfrm>
                  <a:off x="3711" y="2019"/>
                  <a:ext cx="279" cy="331"/>
                  <a:chOff x="3711" y="2019"/>
                  <a:chExt cx="279" cy="331"/>
                </a:xfrm>
              </p:grpSpPr>
              <p:grpSp>
                <p:nvGrpSpPr>
                  <p:cNvPr id="51225" name="Group 25"/>
                  <p:cNvGrpSpPr>
                    <a:grpSpLocks/>
                  </p:cNvGrpSpPr>
                  <p:nvPr/>
                </p:nvGrpSpPr>
                <p:grpSpPr bwMode="auto">
                  <a:xfrm>
                    <a:off x="3711" y="2019"/>
                    <a:ext cx="279" cy="331"/>
                    <a:chOff x="3711" y="2019"/>
                    <a:chExt cx="279" cy="331"/>
                  </a:xfrm>
                </p:grpSpPr>
                <p:sp>
                  <p:nvSpPr>
                    <p:cNvPr id="51226" name="Freeform 26"/>
                    <p:cNvSpPr>
                      <a:spLocks/>
                    </p:cNvSpPr>
                    <p:nvPr/>
                  </p:nvSpPr>
                  <p:spPr bwMode="auto">
                    <a:xfrm>
                      <a:off x="3905" y="2054"/>
                      <a:ext cx="85" cy="296"/>
                    </a:xfrm>
                    <a:custGeom>
                      <a:avLst/>
                      <a:gdLst>
                        <a:gd name="T0" fmla="*/ 82 w 85"/>
                        <a:gd name="T1" fmla="*/ 295 h 296"/>
                        <a:gd name="T2" fmla="*/ 71 w 85"/>
                        <a:gd name="T3" fmla="*/ 266 h 296"/>
                        <a:gd name="T4" fmla="*/ 64 w 85"/>
                        <a:gd name="T5" fmla="*/ 245 h 296"/>
                        <a:gd name="T6" fmla="*/ 68 w 85"/>
                        <a:gd name="T7" fmla="*/ 211 h 296"/>
                        <a:gd name="T8" fmla="*/ 77 w 85"/>
                        <a:gd name="T9" fmla="*/ 178 h 296"/>
                        <a:gd name="T10" fmla="*/ 84 w 85"/>
                        <a:gd name="T11" fmla="*/ 141 h 296"/>
                        <a:gd name="T12" fmla="*/ 82 w 85"/>
                        <a:gd name="T13" fmla="*/ 112 h 296"/>
                        <a:gd name="T14" fmla="*/ 65 w 85"/>
                        <a:gd name="T15" fmla="*/ 82 h 296"/>
                        <a:gd name="T16" fmla="*/ 48 w 85"/>
                        <a:gd name="T17" fmla="*/ 61 h 296"/>
                        <a:gd name="T18" fmla="*/ 23 w 85"/>
                        <a:gd name="T19" fmla="*/ 42 h 296"/>
                        <a:gd name="T20" fmla="*/ 0 w 85"/>
                        <a:gd name="T21" fmla="*/ 32 h 296"/>
                        <a:gd name="T22" fmla="*/ 14 w 85"/>
                        <a:gd name="T23" fmla="*/ 31 h 296"/>
                        <a:gd name="T24" fmla="*/ 22 w 85"/>
                        <a:gd name="T25" fmla="*/ 29 h 296"/>
                        <a:gd name="T26" fmla="*/ 28 w 85"/>
                        <a:gd name="T27" fmla="*/ 21 h 296"/>
                        <a:gd name="T28" fmla="*/ 33 w 85"/>
                        <a:gd name="T29" fmla="*/ 7 h 296"/>
                        <a:gd name="T30" fmla="*/ 30 w 85"/>
                        <a:gd name="T3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6">
                          <a:moveTo>
                            <a:pt x="82" y="295"/>
                          </a:moveTo>
                          <a:lnTo>
                            <a:pt x="71" y="266"/>
                          </a:lnTo>
                          <a:lnTo>
                            <a:pt x="64" y="245"/>
                          </a:lnTo>
                          <a:lnTo>
                            <a:pt x="68" y="211"/>
                          </a:lnTo>
                          <a:lnTo>
                            <a:pt x="77" y="178"/>
                          </a:lnTo>
                          <a:lnTo>
                            <a:pt x="84" y="141"/>
                          </a:lnTo>
                          <a:lnTo>
                            <a:pt x="82" y="112"/>
                          </a:lnTo>
                          <a:lnTo>
                            <a:pt x="65" y="82"/>
                          </a:lnTo>
                          <a:lnTo>
                            <a:pt x="48" y="61"/>
                          </a:lnTo>
                          <a:lnTo>
                            <a:pt x="23" y="42"/>
                          </a:lnTo>
                          <a:lnTo>
                            <a:pt x="0" y="32"/>
                          </a:lnTo>
                          <a:lnTo>
                            <a:pt x="14" y="31"/>
                          </a:lnTo>
                          <a:lnTo>
                            <a:pt x="22" y="29"/>
                          </a:lnTo>
                          <a:lnTo>
                            <a:pt x="28" y="21"/>
                          </a:lnTo>
                          <a:lnTo>
                            <a:pt x="33" y="7"/>
                          </a:lnTo>
                          <a:lnTo>
                            <a:pt x="3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27" name="Freeform 27"/>
                    <p:cNvSpPr>
                      <a:spLocks/>
                    </p:cNvSpPr>
                    <p:nvPr/>
                  </p:nvSpPr>
                  <p:spPr bwMode="auto">
                    <a:xfrm>
                      <a:off x="3774" y="2102"/>
                      <a:ext cx="99" cy="42"/>
                    </a:xfrm>
                    <a:custGeom>
                      <a:avLst/>
                      <a:gdLst>
                        <a:gd name="T0" fmla="*/ 98 w 99"/>
                        <a:gd name="T1" fmla="*/ 21 h 42"/>
                        <a:gd name="T2" fmla="*/ 78 w 99"/>
                        <a:gd name="T3" fmla="*/ 34 h 42"/>
                        <a:gd name="T4" fmla="*/ 60 w 99"/>
                        <a:gd name="T5" fmla="*/ 40 h 42"/>
                        <a:gd name="T6" fmla="*/ 39 w 99"/>
                        <a:gd name="T7" fmla="*/ 41 h 42"/>
                        <a:gd name="T8" fmla="*/ 23 w 99"/>
                        <a:gd name="T9" fmla="*/ 40 h 42"/>
                        <a:gd name="T10" fmla="*/ 8 w 99"/>
                        <a:gd name="T11" fmla="*/ 36 h 42"/>
                        <a:gd name="T12" fmla="*/ 0 w 99"/>
                        <a:gd name="T13" fmla="*/ 24 h 42"/>
                        <a:gd name="T14" fmla="*/ 0 w 99"/>
                        <a:gd name="T15" fmla="*/ 10 h 42"/>
                        <a:gd name="T16" fmla="*/ 11 w 99"/>
                        <a:gd name="T17" fmla="*/ 2 h 42"/>
                        <a:gd name="T18" fmla="*/ 25 w 99"/>
                        <a:gd name="T19" fmla="*/ 0 h 42"/>
                        <a:gd name="T20" fmla="*/ 42 w 99"/>
                        <a:gd name="T2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42">
                          <a:moveTo>
                            <a:pt x="98" y="21"/>
                          </a:moveTo>
                          <a:lnTo>
                            <a:pt x="78" y="34"/>
                          </a:lnTo>
                          <a:lnTo>
                            <a:pt x="60" y="40"/>
                          </a:lnTo>
                          <a:lnTo>
                            <a:pt x="39" y="41"/>
                          </a:lnTo>
                          <a:lnTo>
                            <a:pt x="23" y="40"/>
                          </a:lnTo>
                          <a:lnTo>
                            <a:pt x="8" y="36"/>
                          </a:lnTo>
                          <a:lnTo>
                            <a:pt x="0" y="24"/>
                          </a:lnTo>
                          <a:lnTo>
                            <a:pt x="0" y="10"/>
                          </a:lnTo>
                          <a:lnTo>
                            <a:pt x="11" y="2"/>
                          </a:lnTo>
                          <a:lnTo>
                            <a:pt x="25" y="0"/>
                          </a:lnTo>
                          <a:lnTo>
                            <a:pt x="42" y="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28" name="Freeform 28"/>
                    <p:cNvSpPr>
                      <a:spLocks/>
                    </p:cNvSpPr>
                    <p:nvPr/>
                  </p:nvSpPr>
                  <p:spPr bwMode="auto">
                    <a:xfrm>
                      <a:off x="3852" y="2195"/>
                      <a:ext cx="45" cy="63"/>
                    </a:xfrm>
                    <a:custGeom>
                      <a:avLst/>
                      <a:gdLst>
                        <a:gd name="T0" fmla="*/ 0 w 45"/>
                        <a:gd name="T1" fmla="*/ 0 h 63"/>
                        <a:gd name="T2" fmla="*/ 17 w 45"/>
                        <a:gd name="T3" fmla="*/ 9 h 63"/>
                        <a:gd name="T4" fmla="*/ 31 w 45"/>
                        <a:gd name="T5" fmla="*/ 22 h 63"/>
                        <a:gd name="T6" fmla="*/ 41 w 45"/>
                        <a:gd name="T7" fmla="*/ 43 h 63"/>
                        <a:gd name="T8" fmla="*/ 44 w 45"/>
                        <a:gd name="T9" fmla="*/ 62 h 63"/>
                      </a:gdLst>
                      <a:ahLst/>
                      <a:cxnLst>
                        <a:cxn ang="0">
                          <a:pos x="T0" y="T1"/>
                        </a:cxn>
                        <a:cxn ang="0">
                          <a:pos x="T2" y="T3"/>
                        </a:cxn>
                        <a:cxn ang="0">
                          <a:pos x="T4" y="T5"/>
                        </a:cxn>
                        <a:cxn ang="0">
                          <a:pos x="T6" y="T7"/>
                        </a:cxn>
                        <a:cxn ang="0">
                          <a:pos x="T8" y="T9"/>
                        </a:cxn>
                      </a:cxnLst>
                      <a:rect l="0" t="0" r="r" b="b"/>
                      <a:pathLst>
                        <a:path w="45" h="63">
                          <a:moveTo>
                            <a:pt x="0" y="0"/>
                          </a:moveTo>
                          <a:lnTo>
                            <a:pt x="17" y="9"/>
                          </a:lnTo>
                          <a:lnTo>
                            <a:pt x="31" y="22"/>
                          </a:lnTo>
                          <a:lnTo>
                            <a:pt x="41" y="43"/>
                          </a:lnTo>
                          <a:lnTo>
                            <a:pt x="44" y="6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29" name="Freeform 29"/>
                    <p:cNvSpPr>
                      <a:spLocks/>
                    </p:cNvSpPr>
                    <p:nvPr/>
                  </p:nvSpPr>
                  <p:spPr bwMode="auto">
                    <a:xfrm>
                      <a:off x="3761" y="2045"/>
                      <a:ext cx="37" cy="48"/>
                    </a:xfrm>
                    <a:custGeom>
                      <a:avLst/>
                      <a:gdLst>
                        <a:gd name="T0" fmla="*/ 36 w 37"/>
                        <a:gd name="T1" fmla="*/ 0 h 48"/>
                        <a:gd name="T2" fmla="*/ 19 w 37"/>
                        <a:gd name="T3" fmla="*/ 47 h 48"/>
                        <a:gd name="T4" fmla="*/ 16 w 37"/>
                        <a:gd name="T5" fmla="*/ 36 h 48"/>
                        <a:gd name="T6" fmla="*/ 10 w 37"/>
                        <a:gd name="T7" fmla="*/ 28 h 48"/>
                        <a:gd name="T8" fmla="*/ 0 w 37"/>
                        <a:gd name="T9" fmla="*/ 30 h 48"/>
                      </a:gdLst>
                      <a:ahLst/>
                      <a:cxnLst>
                        <a:cxn ang="0">
                          <a:pos x="T0" y="T1"/>
                        </a:cxn>
                        <a:cxn ang="0">
                          <a:pos x="T2" y="T3"/>
                        </a:cxn>
                        <a:cxn ang="0">
                          <a:pos x="T4" y="T5"/>
                        </a:cxn>
                        <a:cxn ang="0">
                          <a:pos x="T6" y="T7"/>
                        </a:cxn>
                        <a:cxn ang="0">
                          <a:pos x="T8" y="T9"/>
                        </a:cxn>
                      </a:cxnLst>
                      <a:rect l="0" t="0" r="r" b="b"/>
                      <a:pathLst>
                        <a:path w="37" h="48">
                          <a:moveTo>
                            <a:pt x="36" y="0"/>
                          </a:moveTo>
                          <a:lnTo>
                            <a:pt x="19" y="47"/>
                          </a:lnTo>
                          <a:lnTo>
                            <a:pt x="16" y="36"/>
                          </a:lnTo>
                          <a:lnTo>
                            <a:pt x="10" y="28"/>
                          </a:lnTo>
                          <a:lnTo>
                            <a:pt x="0" y="3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30" name="Freeform 30"/>
                    <p:cNvSpPr>
                      <a:spLocks/>
                    </p:cNvSpPr>
                    <p:nvPr/>
                  </p:nvSpPr>
                  <p:spPr bwMode="auto">
                    <a:xfrm>
                      <a:off x="3753" y="2085"/>
                      <a:ext cx="19" cy="18"/>
                    </a:xfrm>
                    <a:custGeom>
                      <a:avLst/>
                      <a:gdLst>
                        <a:gd name="T0" fmla="*/ 11 w 19"/>
                        <a:gd name="T1" fmla="*/ 15 h 18"/>
                        <a:gd name="T2" fmla="*/ 16 w 19"/>
                        <a:gd name="T3" fmla="*/ 11 h 18"/>
                        <a:gd name="T4" fmla="*/ 18 w 19"/>
                        <a:gd name="T5" fmla="*/ 7 h 18"/>
                        <a:gd name="T6" fmla="*/ 18 w 19"/>
                        <a:gd name="T7" fmla="*/ 2 h 18"/>
                        <a:gd name="T8" fmla="*/ 14 w 19"/>
                        <a:gd name="T9" fmla="*/ 0 h 18"/>
                        <a:gd name="T10" fmla="*/ 10 w 19"/>
                        <a:gd name="T11" fmla="*/ 0 h 18"/>
                        <a:gd name="T12" fmla="*/ 5 w 19"/>
                        <a:gd name="T13" fmla="*/ 1 h 18"/>
                        <a:gd name="T14" fmla="*/ 2 w 19"/>
                        <a:gd name="T15" fmla="*/ 5 h 18"/>
                        <a:gd name="T16" fmla="*/ 2 w 19"/>
                        <a:gd name="T17" fmla="*/ 10 h 18"/>
                        <a:gd name="T18" fmla="*/ 1 w 19"/>
                        <a:gd name="T19" fmla="*/ 15 h 18"/>
                        <a:gd name="T20" fmla="*/ 0 w 19"/>
                        <a:gd name="T21" fmla="*/ 17 h 18"/>
                        <a:gd name="T22" fmla="*/ 5 w 19"/>
                        <a:gd name="T23" fmla="*/ 16 h 18"/>
                        <a:gd name="T24" fmla="*/ 11 w 19"/>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8">
                          <a:moveTo>
                            <a:pt x="11" y="15"/>
                          </a:moveTo>
                          <a:lnTo>
                            <a:pt x="16" y="11"/>
                          </a:lnTo>
                          <a:lnTo>
                            <a:pt x="18" y="7"/>
                          </a:lnTo>
                          <a:lnTo>
                            <a:pt x="18" y="2"/>
                          </a:lnTo>
                          <a:lnTo>
                            <a:pt x="14" y="0"/>
                          </a:lnTo>
                          <a:lnTo>
                            <a:pt x="10" y="0"/>
                          </a:lnTo>
                          <a:lnTo>
                            <a:pt x="5" y="1"/>
                          </a:lnTo>
                          <a:lnTo>
                            <a:pt x="2" y="5"/>
                          </a:lnTo>
                          <a:lnTo>
                            <a:pt x="2" y="10"/>
                          </a:lnTo>
                          <a:lnTo>
                            <a:pt x="1" y="15"/>
                          </a:lnTo>
                          <a:lnTo>
                            <a:pt x="0" y="17"/>
                          </a:lnTo>
                          <a:lnTo>
                            <a:pt x="5" y="16"/>
                          </a:lnTo>
                          <a:lnTo>
                            <a:pt x="11" y="15"/>
                          </a:lnTo>
                        </a:path>
                      </a:pathLst>
                    </a:custGeom>
                    <a:solidFill>
                      <a:srgbClr val="C08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31" name="Freeform 31"/>
                    <p:cNvSpPr>
                      <a:spLocks/>
                    </p:cNvSpPr>
                    <p:nvPr/>
                  </p:nvSpPr>
                  <p:spPr bwMode="auto">
                    <a:xfrm>
                      <a:off x="3711" y="2019"/>
                      <a:ext cx="49" cy="84"/>
                    </a:xfrm>
                    <a:custGeom>
                      <a:avLst/>
                      <a:gdLst>
                        <a:gd name="T0" fmla="*/ 0 w 49"/>
                        <a:gd name="T1" fmla="*/ 83 h 84"/>
                        <a:gd name="T2" fmla="*/ 1 w 49"/>
                        <a:gd name="T3" fmla="*/ 57 h 84"/>
                        <a:gd name="T4" fmla="*/ 11 w 49"/>
                        <a:gd name="T5" fmla="*/ 35 h 84"/>
                        <a:gd name="T6" fmla="*/ 28 w 49"/>
                        <a:gd name="T7" fmla="*/ 27 h 84"/>
                        <a:gd name="T8" fmla="*/ 46 w 49"/>
                        <a:gd name="T9" fmla="*/ 15 h 84"/>
                        <a:gd name="T10" fmla="*/ 48 w 49"/>
                        <a:gd name="T11" fmla="*/ 0 h 84"/>
                      </a:gdLst>
                      <a:ahLst/>
                      <a:cxnLst>
                        <a:cxn ang="0">
                          <a:pos x="T0" y="T1"/>
                        </a:cxn>
                        <a:cxn ang="0">
                          <a:pos x="T2" y="T3"/>
                        </a:cxn>
                        <a:cxn ang="0">
                          <a:pos x="T4" y="T5"/>
                        </a:cxn>
                        <a:cxn ang="0">
                          <a:pos x="T6" y="T7"/>
                        </a:cxn>
                        <a:cxn ang="0">
                          <a:pos x="T8" y="T9"/>
                        </a:cxn>
                        <a:cxn ang="0">
                          <a:pos x="T10" y="T11"/>
                        </a:cxn>
                      </a:cxnLst>
                      <a:rect l="0" t="0" r="r" b="b"/>
                      <a:pathLst>
                        <a:path w="49" h="84">
                          <a:moveTo>
                            <a:pt x="0" y="83"/>
                          </a:moveTo>
                          <a:lnTo>
                            <a:pt x="1" y="57"/>
                          </a:lnTo>
                          <a:lnTo>
                            <a:pt x="11" y="35"/>
                          </a:lnTo>
                          <a:lnTo>
                            <a:pt x="28" y="27"/>
                          </a:lnTo>
                          <a:lnTo>
                            <a:pt x="46" y="15"/>
                          </a:lnTo>
                          <a:lnTo>
                            <a:pt x="4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32" name="Freeform 32"/>
                    <p:cNvSpPr>
                      <a:spLocks/>
                    </p:cNvSpPr>
                    <p:nvPr/>
                  </p:nvSpPr>
                  <p:spPr bwMode="auto">
                    <a:xfrm>
                      <a:off x="3759" y="2137"/>
                      <a:ext cx="65" cy="79"/>
                    </a:xfrm>
                    <a:custGeom>
                      <a:avLst/>
                      <a:gdLst>
                        <a:gd name="T0" fmla="*/ 30 w 65"/>
                        <a:gd name="T1" fmla="*/ 74 h 79"/>
                        <a:gd name="T2" fmla="*/ 43 w 65"/>
                        <a:gd name="T3" fmla="*/ 78 h 79"/>
                        <a:gd name="T4" fmla="*/ 56 w 65"/>
                        <a:gd name="T5" fmla="*/ 77 h 79"/>
                        <a:gd name="T6" fmla="*/ 64 w 65"/>
                        <a:gd name="T7" fmla="*/ 67 h 79"/>
                        <a:gd name="T8" fmla="*/ 63 w 65"/>
                        <a:gd name="T9" fmla="*/ 52 h 79"/>
                        <a:gd name="T10" fmla="*/ 52 w 65"/>
                        <a:gd name="T11" fmla="*/ 41 h 79"/>
                        <a:gd name="T12" fmla="*/ 33 w 65"/>
                        <a:gd name="T13" fmla="*/ 31 h 79"/>
                        <a:gd name="T14" fmla="*/ 17 w 65"/>
                        <a:gd name="T15" fmla="*/ 21 h 79"/>
                        <a:gd name="T16" fmla="*/ 7 w 65"/>
                        <a:gd name="T17" fmla="*/ 14 h 79"/>
                        <a:gd name="T18" fmla="*/ 0 w 65"/>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9">
                          <a:moveTo>
                            <a:pt x="30" y="74"/>
                          </a:moveTo>
                          <a:lnTo>
                            <a:pt x="43" y="78"/>
                          </a:lnTo>
                          <a:lnTo>
                            <a:pt x="56" y="77"/>
                          </a:lnTo>
                          <a:lnTo>
                            <a:pt x="64" y="67"/>
                          </a:lnTo>
                          <a:lnTo>
                            <a:pt x="63" y="52"/>
                          </a:lnTo>
                          <a:lnTo>
                            <a:pt x="52" y="41"/>
                          </a:lnTo>
                          <a:lnTo>
                            <a:pt x="33" y="31"/>
                          </a:lnTo>
                          <a:lnTo>
                            <a:pt x="17" y="21"/>
                          </a:lnTo>
                          <a:lnTo>
                            <a:pt x="7"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51233" name="Line 33"/>
                  <p:cNvSpPr>
                    <a:spLocks noChangeShapeType="1"/>
                  </p:cNvSpPr>
                  <p:nvPr/>
                </p:nvSpPr>
                <p:spPr bwMode="auto">
                  <a:xfrm flipV="1">
                    <a:off x="3802" y="2220"/>
                    <a:ext cx="69" cy="56"/>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sp>
            <p:nvSpPr>
              <p:cNvPr id="51234" name="Freeform 34"/>
              <p:cNvSpPr>
                <a:spLocks/>
              </p:cNvSpPr>
              <p:nvPr/>
            </p:nvSpPr>
            <p:spPr bwMode="auto">
              <a:xfrm>
                <a:off x="3608" y="1811"/>
                <a:ext cx="386" cy="262"/>
              </a:xfrm>
              <a:custGeom>
                <a:avLst/>
                <a:gdLst>
                  <a:gd name="T0" fmla="*/ 371 w 386"/>
                  <a:gd name="T1" fmla="*/ 261 h 262"/>
                  <a:gd name="T2" fmla="*/ 345 w 386"/>
                  <a:gd name="T3" fmla="*/ 247 h 262"/>
                  <a:gd name="T4" fmla="*/ 331 w 386"/>
                  <a:gd name="T5" fmla="*/ 228 h 262"/>
                  <a:gd name="T6" fmla="*/ 322 w 386"/>
                  <a:gd name="T7" fmla="*/ 200 h 262"/>
                  <a:gd name="T8" fmla="*/ 318 w 386"/>
                  <a:gd name="T9" fmla="*/ 176 h 262"/>
                  <a:gd name="T10" fmla="*/ 308 w 386"/>
                  <a:gd name="T11" fmla="*/ 158 h 262"/>
                  <a:gd name="T12" fmla="*/ 293 w 386"/>
                  <a:gd name="T13" fmla="*/ 146 h 262"/>
                  <a:gd name="T14" fmla="*/ 276 w 386"/>
                  <a:gd name="T15" fmla="*/ 141 h 262"/>
                  <a:gd name="T16" fmla="*/ 259 w 386"/>
                  <a:gd name="T17" fmla="*/ 143 h 262"/>
                  <a:gd name="T18" fmla="*/ 244 w 386"/>
                  <a:gd name="T19" fmla="*/ 157 h 262"/>
                  <a:gd name="T20" fmla="*/ 236 w 386"/>
                  <a:gd name="T21" fmla="*/ 177 h 262"/>
                  <a:gd name="T22" fmla="*/ 242 w 386"/>
                  <a:gd name="T23" fmla="*/ 202 h 262"/>
                  <a:gd name="T24" fmla="*/ 255 w 386"/>
                  <a:gd name="T25" fmla="*/ 235 h 262"/>
                  <a:gd name="T26" fmla="*/ 224 w 386"/>
                  <a:gd name="T27" fmla="*/ 244 h 262"/>
                  <a:gd name="T28" fmla="*/ 221 w 386"/>
                  <a:gd name="T29" fmla="*/ 228 h 262"/>
                  <a:gd name="T30" fmla="*/ 206 w 386"/>
                  <a:gd name="T31" fmla="*/ 214 h 262"/>
                  <a:gd name="T32" fmla="*/ 193 w 386"/>
                  <a:gd name="T33" fmla="*/ 197 h 262"/>
                  <a:gd name="T34" fmla="*/ 187 w 386"/>
                  <a:gd name="T35" fmla="*/ 183 h 262"/>
                  <a:gd name="T36" fmla="*/ 184 w 386"/>
                  <a:gd name="T37" fmla="*/ 168 h 262"/>
                  <a:gd name="T38" fmla="*/ 173 w 386"/>
                  <a:gd name="T39" fmla="*/ 176 h 262"/>
                  <a:gd name="T40" fmla="*/ 161 w 386"/>
                  <a:gd name="T41" fmla="*/ 179 h 262"/>
                  <a:gd name="T42" fmla="*/ 148 w 386"/>
                  <a:gd name="T43" fmla="*/ 182 h 262"/>
                  <a:gd name="T44" fmla="*/ 137 w 386"/>
                  <a:gd name="T45" fmla="*/ 179 h 262"/>
                  <a:gd name="T46" fmla="*/ 127 w 386"/>
                  <a:gd name="T47" fmla="*/ 177 h 262"/>
                  <a:gd name="T48" fmla="*/ 117 w 386"/>
                  <a:gd name="T49" fmla="*/ 192 h 262"/>
                  <a:gd name="T50" fmla="*/ 106 w 386"/>
                  <a:gd name="T51" fmla="*/ 209 h 262"/>
                  <a:gd name="T52" fmla="*/ 88 w 386"/>
                  <a:gd name="T53" fmla="*/ 224 h 262"/>
                  <a:gd name="T54" fmla="*/ 73 w 386"/>
                  <a:gd name="T55" fmla="*/ 234 h 262"/>
                  <a:gd name="T56" fmla="*/ 55 w 386"/>
                  <a:gd name="T57" fmla="*/ 242 h 262"/>
                  <a:gd name="T58" fmla="*/ 34 w 386"/>
                  <a:gd name="T59" fmla="*/ 245 h 262"/>
                  <a:gd name="T60" fmla="*/ 16 w 386"/>
                  <a:gd name="T61" fmla="*/ 239 h 262"/>
                  <a:gd name="T62" fmla="*/ 3 w 386"/>
                  <a:gd name="T63" fmla="*/ 221 h 262"/>
                  <a:gd name="T64" fmla="*/ 0 w 386"/>
                  <a:gd name="T65" fmla="*/ 203 h 262"/>
                  <a:gd name="T66" fmla="*/ 6 w 386"/>
                  <a:gd name="T67" fmla="*/ 187 h 262"/>
                  <a:gd name="T68" fmla="*/ 15 w 386"/>
                  <a:gd name="T69" fmla="*/ 163 h 262"/>
                  <a:gd name="T70" fmla="*/ 21 w 386"/>
                  <a:gd name="T71" fmla="*/ 142 h 262"/>
                  <a:gd name="T72" fmla="*/ 28 w 386"/>
                  <a:gd name="T73" fmla="*/ 127 h 262"/>
                  <a:gd name="T74" fmla="*/ 45 w 386"/>
                  <a:gd name="T75" fmla="*/ 110 h 262"/>
                  <a:gd name="T76" fmla="*/ 63 w 386"/>
                  <a:gd name="T77" fmla="*/ 104 h 262"/>
                  <a:gd name="T78" fmla="*/ 79 w 386"/>
                  <a:gd name="T79" fmla="*/ 100 h 262"/>
                  <a:gd name="T80" fmla="*/ 91 w 386"/>
                  <a:gd name="T81" fmla="*/ 103 h 262"/>
                  <a:gd name="T82" fmla="*/ 104 w 386"/>
                  <a:gd name="T83" fmla="*/ 75 h 262"/>
                  <a:gd name="T84" fmla="*/ 123 w 386"/>
                  <a:gd name="T85" fmla="*/ 53 h 262"/>
                  <a:gd name="T86" fmla="*/ 157 w 386"/>
                  <a:gd name="T87" fmla="*/ 30 h 262"/>
                  <a:gd name="T88" fmla="*/ 200 w 386"/>
                  <a:gd name="T89" fmla="*/ 11 h 262"/>
                  <a:gd name="T90" fmla="*/ 244 w 386"/>
                  <a:gd name="T91" fmla="*/ 0 h 262"/>
                  <a:gd name="T92" fmla="*/ 275 w 386"/>
                  <a:gd name="T93" fmla="*/ 5 h 262"/>
                  <a:gd name="T94" fmla="*/ 281 w 386"/>
                  <a:gd name="T95" fmla="*/ 15 h 262"/>
                  <a:gd name="T96" fmla="*/ 290 w 386"/>
                  <a:gd name="T97" fmla="*/ 26 h 262"/>
                  <a:gd name="T98" fmla="*/ 305 w 386"/>
                  <a:gd name="T99" fmla="*/ 37 h 262"/>
                  <a:gd name="T100" fmla="*/ 325 w 386"/>
                  <a:gd name="T101" fmla="*/ 47 h 262"/>
                  <a:gd name="T102" fmla="*/ 341 w 386"/>
                  <a:gd name="T103" fmla="*/ 57 h 262"/>
                  <a:gd name="T104" fmla="*/ 351 w 386"/>
                  <a:gd name="T105" fmla="*/ 67 h 262"/>
                  <a:gd name="T106" fmla="*/ 362 w 386"/>
                  <a:gd name="T107" fmla="*/ 85 h 262"/>
                  <a:gd name="T108" fmla="*/ 370 w 386"/>
                  <a:gd name="T109" fmla="*/ 103 h 262"/>
                  <a:gd name="T110" fmla="*/ 371 w 386"/>
                  <a:gd name="T111" fmla="*/ 121 h 262"/>
                  <a:gd name="T112" fmla="*/ 377 w 386"/>
                  <a:gd name="T113" fmla="*/ 143 h 262"/>
                  <a:gd name="T114" fmla="*/ 383 w 386"/>
                  <a:gd name="T115" fmla="*/ 168 h 262"/>
                  <a:gd name="T116" fmla="*/ 385 w 386"/>
                  <a:gd name="T117" fmla="*/ 198 h 262"/>
                  <a:gd name="T118" fmla="*/ 384 w 386"/>
                  <a:gd name="T119" fmla="*/ 221 h 262"/>
                  <a:gd name="T120" fmla="*/ 379 w 386"/>
                  <a:gd name="T121" fmla="*/ 244 h 262"/>
                  <a:gd name="T122" fmla="*/ 371 w 386"/>
                  <a:gd name="T123"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 h="262">
                    <a:moveTo>
                      <a:pt x="371" y="261"/>
                    </a:moveTo>
                    <a:lnTo>
                      <a:pt x="345" y="247"/>
                    </a:lnTo>
                    <a:lnTo>
                      <a:pt x="331" y="228"/>
                    </a:lnTo>
                    <a:lnTo>
                      <a:pt x="322" y="200"/>
                    </a:lnTo>
                    <a:lnTo>
                      <a:pt x="318" y="176"/>
                    </a:lnTo>
                    <a:lnTo>
                      <a:pt x="308" y="158"/>
                    </a:lnTo>
                    <a:lnTo>
                      <a:pt x="293" y="146"/>
                    </a:lnTo>
                    <a:lnTo>
                      <a:pt x="276" y="141"/>
                    </a:lnTo>
                    <a:lnTo>
                      <a:pt x="259" y="143"/>
                    </a:lnTo>
                    <a:lnTo>
                      <a:pt x="244" y="157"/>
                    </a:lnTo>
                    <a:lnTo>
                      <a:pt x="236" y="177"/>
                    </a:lnTo>
                    <a:lnTo>
                      <a:pt x="242" y="202"/>
                    </a:lnTo>
                    <a:lnTo>
                      <a:pt x="255" y="235"/>
                    </a:lnTo>
                    <a:lnTo>
                      <a:pt x="224" y="244"/>
                    </a:lnTo>
                    <a:lnTo>
                      <a:pt x="221" y="228"/>
                    </a:lnTo>
                    <a:lnTo>
                      <a:pt x="206" y="214"/>
                    </a:lnTo>
                    <a:lnTo>
                      <a:pt x="193" y="197"/>
                    </a:lnTo>
                    <a:lnTo>
                      <a:pt x="187" y="183"/>
                    </a:lnTo>
                    <a:lnTo>
                      <a:pt x="184" y="168"/>
                    </a:lnTo>
                    <a:lnTo>
                      <a:pt x="173" y="176"/>
                    </a:lnTo>
                    <a:lnTo>
                      <a:pt x="161" y="179"/>
                    </a:lnTo>
                    <a:lnTo>
                      <a:pt x="148" y="182"/>
                    </a:lnTo>
                    <a:lnTo>
                      <a:pt x="137" y="179"/>
                    </a:lnTo>
                    <a:lnTo>
                      <a:pt x="127" y="177"/>
                    </a:lnTo>
                    <a:lnTo>
                      <a:pt x="117" y="192"/>
                    </a:lnTo>
                    <a:lnTo>
                      <a:pt x="106" y="209"/>
                    </a:lnTo>
                    <a:lnTo>
                      <a:pt x="88" y="224"/>
                    </a:lnTo>
                    <a:lnTo>
                      <a:pt x="73" y="234"/>
                    </a:lnTo>
                    <a:lnTo>
                      <a:pt x="55" y="242"/>
                    </a:lnTo>
                    <a:lnTo>
                      <a:pt x="34" y="245"/>
                    </a:lnTo>
                    <a:lnTo>
                      <a:pt x="16" y="239"/>
                    </a:lnTo>
                    <a:lnTo>
                      <a:pt x="3" y="221"/>
                    </a:lnTo>
                    <a:lnTo>
                      <a:pt x="0" y="203"/>
                    </a:lnTo>
                    <a:lnTo>
                      <a:pt x="6" y="187"/>
                    </a:lnTo>
                    <a:lnTo>
                      <a:pt x="15" y="163"/>
                    </a:lnTo>
                    <a:lnTo>
                      <a:pt x="21" y="142"/>
                    </a:lnTo>
                    <a:lnTo>
                      <a:pt x="28" y="127"/>
                    </a:lnTo>
                    <a:lnTo>
                      <a:pt x="45" y="110"/>
                    </a:lnTo>
                    <a:lnTo>
                      <a:pt x="63" y="104"/>
                    </a:lnTo>
                    <a:lnTo>
                      <a:pt x="79" y="100"/>
                    </a:lnTo>
                    <a:lnTo>
                      <a:pt x="91" y="103"/>
                    </a:lnTo>
                    <a:lnTo>
                      <a:pt x="104" y="75"/>
                    </a:lnTo>
                    <a:lnTo>
                      <a:pt x="123" y="53"/>
                    </a:lnTo>
                    <a:lnTo>
                      <a:pt x="157" y="30"/>
                    </a:lnTo>
                    <a:lnTo>
                      <a:pt x="200" y="11"/>
                    </a:lnTo>
                    <a:lnTo>
                      <a:pt x="244" y="0"/>
                    </a:lnTo>
                    <a:lnTo>
                      <a:pt x="275" y="5"/>
                    </a:lnTo>
                    <a:lnTo>
                      <a:pt x="281" y="15"/>
                    </a:lnTo>
                    <a:lnTo>
                      <a:pt x="290" y="26"/>
                    </a:lnTo>
                    <a:lnTo>
                      <a:pt x="305" y="37"/>
                    </a:lnTo>
                    <a:lnTo>
                      <a:pt x="325" y="47"/>
                    </a:lnTo>
                    <a:lnTo>
                      <a:pt x="341" y="57"/>
                    </a:lnTo>
                    <a:lnTo>
                      <a:pt x="351" y="67"/>
                    </a:lnTo>
                    <a:lnTo>
                      <a:pt x="362" y="85"/>
                    </a:lnTo>
                    <a:lnTo>
                      <a:pt x="370" y="103"/>
                    </a:lnTo>
                    <a:lnTo>
                      <a:pt x="371" y="121"/>
                    </a:lnTo>
                    <a:lnTo>
                      <a:pt x="377" y="143"/>
                    </a:lnTo>
                    <a:lnTo>
                      <a:pt x="383" y="168"/>
                    </a:lnTo>
                    <a:lnTo>
                      <a:pt x="385" y="198"/>
                    </a:lnTo>
                    <a:lnTo>
                      <a:pt x="384" y="221"/>
                    </a:lnTo>
                    <a:lnTo>
                      <a:pt x="379" y="244"/>
                    </a:lnTo>
                    <a:lnTo>
                      <a:pt x="371" y="261"/>
                    </a:lnTo>
                  </a:path>
                </a:pathLst>
              </a:custGeom>
              <a:solidFill>
                <a:srgbClr val="A0A0A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51235" name="Group 35"/>
            <p:cNvGrpSpPr>
              <a:grpSpLocks/>
            </p:cNvGrpSpPr>
            <p:nvPr/>
          </p:nvGrpSpPr>
          <p:grpSpPr bwMode="auto">
            <a:xfrm>
              <a:off x="4602" y="3808"/>
              <a:ext cx="714" cy="233"/>
              <a:chOff x="4602" y="3808"/>
              <a:chExt cx="714" cy="233"/>
            </a:xfrm>
          </p:grpSpPr>
          <p:sp>
            <p:nvSpPr>
              <p:cNvPr id="51236" name="Freeform 36"/>
              <p:cNvSpPr>
                <a:spLocks/>
              </p:cNvSpPr>
              <p:nvPr/>
            </p:nvSpPr>
            <p:spPr bwMode="auto">
              <a:xfrm>
                <a:off x="4610" y="3808"/>
                <a:ext cx="706" cy="178"/>
              </a:xfrm>
              <a:custGeom>
                <a:avLst/>
                <a:gdLst>
                  <a:gd name="T0" fmla="*/ 369 w 706"/>
                  <a:gd name="T1" fmla="*/ 0 h 178"/>
                  <a:gd name="T2" fmla="*/ 324 w 706"/>
                  <a:gd name="T3" fmla="*/ 7 h 178"/>
                  <a:gd name="T4" fmla="*/ 287 w 706"/>
                  <a:gd name="T5" fmla="*/ 21 h 178"/>
                  <a:gd name="T6" fmla="*/ 249 w 706"/>
                  <a:gd name="T7" fmla="*/ 40 h 178"/>
                  <a:gd name="T8" fmla="*/ 192 w 706"/>
                  <a:gd name="T9" fmla="*/ 57 h 178"/>
                  <a:gd name="T10" fmla="*/ 151 w 706"/>
                  <a:gd name="T11" fmla="*/ 57 h 178"/>
                  <a:gd name="T12" fmla="*/ 98 w 706"/>
                  <a:gd name="T13" fmla="*/ 71 h 178"/>
                  <a:gd name="T14" fmla="*/ 51 w 706"/>
                  <a:gd name="T15" fmla="*/ 84 h 178"/>
                  <a:gd name="T16" fmla="*/ 3 w 706"/>
                  <a:gd name="T17" fmla="*/ 104 h 178"/>
                  <a:gd name="T18" fmla="*/ 0 w 706"/>
                  <a:gd name="T19" fmla="*/ 129 h 178"/>
                  <a:gd name="T20" fmla="*/ 21 w 706"/>
                  <a:gd name="T21" fmla="*/ 155 h 178"/>
                  <a:gd name="T22" fmla="*/ 62 w 706"/>
                  <a:gd name="T23" fmla="*/ 173 h 178"/>
                  <a:gd name="T24" fmla="*/ 113 w 706"/>
                  <a:gd name="T25" fmla="*/ 176 h 178"/>
                  <a:gd name="T26" fmla="*/ 285 w 706"/>
                  <a:gd name="T27" fmla="*/ 177 h 178"/>
                  <a:gd name="T28" fmla="*/ 350 w 706"/>
                  <a:gd name="T29" fmla="*/ 173 h 178"/>
                  <a:gd name="T30" fmla="*/ 412 w 706"/>
                  <a:gd name="T31" fmla="*/ 167 h 178"/>
                  <a:gd name="T32" fmla="*/ 472 w 706"/>
                  <a:gd name="T33" fmla="*/ 150 h 178"/>
                  <a:gd name="T34" fmla="*/ 505 w 706"/>
                  <a:gd name="T35" fmla="*/ 141 h 178"/>
                  <a:gd name="T36" fmla="*/ 505 w 706"/>
                  <a:gd name="T37" fmla="*/ 163 h 178"/>
                  <a:gd name="T38" fmla="*/ 663 w 706"/>
                  <a:gd name="T39" fmla="*/ 165 h 178"/>
                  <a:gd name="T40" fmla="*/ 688 w 706"/>
                  <a:gd name="T41" fmla="*/ 142 h 178"/>
                  <a:gd name="T42" fmla="*/ 703 w 706"/>
                  <a:gd name="T43" fmla="*/ 104 h 178"/>
                  <a:gd name="T44" fmla="*/ 705 w 706"/>
                  <a:gd name="T45" fmla="*/ 76 h 178"/>
                  <a:gd name="T46" fmla="*/ 703 w 706"/>
                  <a:gd name="T47" fmla="*/ 36 h 178"/>
                  <a:gd name="T48" fmla="*/ 697 w 706"/>
                  <a:gd name="T49" fmla="*/ 6 h 178"/>
                  <a:gd name="T50" fmla="*/ 659 w 706"/>
                  <a:gd name="T51" fmla="*/ 6 h 178"/>
                  <a:gd name="T52" fmla="*/ 610 w 706"/>
                  <a:gd name="T53" fmla="*/ 25 h 178"/>
                  <a:gd name="T54" fmla="*/ 557 w 706"/>
                  <a:gd name="T55" fmla="*/ 43 h 178"/>
                  <a:gd name="T56" fmla="*/ 520 w 706"/>
                  <a:gd name="T57" fmla="*/ 43 h 178"/>
                  <a:gd name="T58" fmla="*/ 479 w 706"/>
                  <a:gd name="T59" fmla="*/ 36 h 178"/>
                  <a:gd name="T60" fmla="*/ 432 w 706"/>
                  <a:gd name="T61" fmla="*/ 25 h 178"/>
                  <a:gd name="T62" fmla="*/ 347 w 706"/>
                  <a:gd name="T63" fmla="*/ 38 h 178"/>
                  <a:gd name="T64" fmla="*/ 369 w 706"/>
                  <a:gd name="T6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178">
                    <a:moveTo>
                      <a:pt x="369" y="0"/>
                    </a:moveTo>
                    <a:lnTo>
                      <a:pt x="324" y="7"/>
                    </a:lnTo>
                    <a:lnTo>
                      <a:pt x="287" y="21"/>
                    </a:lnTo>
                    <a:lnTo>
                      <a:pt x="249" y="40"/>
                    </a:lnTo>
                    <a:lnTo>
                      <a:pt x="192" y="57"/>
                    </a:lnTo>
                    <a:lnTo>
                      <a:pt x="151" y="57"/>
                    </a:lnTo>
                    <a:lnTo>
                      <a:pt x="98" y="71"/>
                    </a:lnTo>
                    <a:lnTo>
                      <a:pt x="51" y="84"/>
                    </a:lnTo>
                    <a:lnTo>
                      <a:pt x="3" y="104"/>
                    </a:lnTo>
                    <a:lnTo>
                      <a:pt x="0" y="129"/>
                    </a:lnTo>
                    <a:lnTo>
                      <a:pt x="21" y="155"/>
                    </a:lnTo>
                    <a:lnTo>
                      <a:pt x="62" y="173"/>
                    </a:lnTo>
                    <a:lnTo>
                      <a:pt x="113" y="176"/>
                    </a:lnTo>
                    <a:lnTo>
                      <a:pt x="285" y="177"/>
                    </a:lnTo>
                    <a:lnTo>
                      <a:pt x="350" y="173"/>
                    </a:lnTo>
                    <a:lnTo>
                      <a:pt x="412" y="167"/>
                    </a:lnTo>
                    <a:lnTo>
                      <a:pt x="472" y="150"/>
                    </a:lnTo>
                    <a:lnTo>
                      <a:pt x="505" y="141"/>
                    </a:lnTo>
                    <a:lnTo>
                      <a:pt x="505" y="163"/>
                    </a:lnTo>
                    <a:lnTo>
                      <a:pt x="663" y="165"/>
                    </a:lnTo>
                    <a:lnTo>
                      <a:pt x="688" y="142"/>
                    </a:lnTo>
                    <a:lnTo>
                      <a:pt x="703" y="104"/>
                    </a:lnTo>
                    <a:lnTo>
                      <a:pt x="705" y="76"/>
                    </a:lnTo>
                    <a:lnTo>
                      <a:pt x="703" y="36"/>
                    </a:lnTo>
                    <a:lnTo>
                      <a:pt x="697" y="6"/>
                    </a:lnTo>
                    <a:lnTo>
                      <a:pt x="659" y="6"/>
                    </a:lnTo>
                    <a:lnTo>
                      <a:pt x="610" y="25"/>
                    </a:lnTo>
                    <a:lnTo>
                      <a:pt x="557" y="43"/>
                    </a:lnTo>
                    <a:lnTo>
                      <a:pt x="520" y="43"/>
                    </a:lnTo>
                    <a:lnTo>
                      <a:pt x="479" y="36"/>
                    </a:lnTo>
                    <a:lnTo>
                      <a:pt x="432" y="25"/>
                    </a:lnTo>
                    <a:lnTo>
                      <a:pt x="347" y="38"/>
                    </a:lnTo>
                    <a:lnTo>
                      <a:pt x="369" y="0"/>
                    </a:lnTo>
                  </a:path>
                </a:pathLst>
              </a:custGeom>
              <a:solidFill>
                <a:srgbClr val="60606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37" name="Freeform 37"/>
              <p:cNvSpPr>
                <a:spLocks/>
              </p:cNvSpPr>
              <p:nvPr/>
            </p:nvSpPr>
            <p:spPr bwMode="auto">
              <a:xfrm>
                <a:off x="4602" y="3864"/>
                <a:ext cx="706" cy="177"/>
              </a:xfrm>
              <a:custGeom>
                <a:avLst/>
                <a:gdLst>
                  <a:gd name="T0" fmla="*/ 368 w 706"/>
                  <a:gd name="T1" fmla="*/ 0 h 177"/>
                  <a:gd name="T2" fmla="*/ 323 w 706"/>
                  <a:gd name="T3" fmla="*/ 7 h 177"/>
                  <a:gd name="T4" fmla="*/ 286 w 706"/>
                  <a:gd name="T5" fmla="*/ 21 h 177"/>
                  <a:gd name="T6" fmla="*/ 247 w 706"/>
                  <a:gd name="T7" fmla="*/ 40 h 177"/>
                  <a:gd name="T8" fmla="*/ 190 w 706"/>
                  <a:gd name="T9" fmla="*/ 57 h 177"/>
                  <a:gd name="T10" fmla="*/ 152 w 706"/>
                  <a:gd name="T11" fmla="*/ 57 h 177"/>
                  <a:gd name="T12" fmla="*/ 96 w 706"/>
                  <a:gd name="T13" fmla="*/ 69 h 177"/>
                  <a:gd name="T14" fmla="*/ 51 w 706"/>
                  <a:gd name="T15" fmla="*/ 84 h 177"/>
                  <a:gd name="T16" fmla="*/ 3 w 706"/>
                  <a:gd name="T17" fmla="*/ 104 h 177"/>
                  <a:gd name="T18" fmla="*/ 0 w 706"/>
                  <a:gd name="T19" fmla="*/ 128 h 177"/>
                  <a:gd name="T20" fmla="*/ 20 w 706"/>
                  <a:gd name="T21" fmla="*/ 154 h 177"/>
                  <a:gd name="T22" fmla="*/ 60 w 706"/>
                  <a:gd name="T23" fmla="*/ 171 h 177"/>
                  <a:gd name="T24" fmla="*/ 111 w 706"/>
                  <a:gd name="T25" fmla="*/ 175 h 177"/>
                  <a:gd name="T26" fmla="*/ 283 w 706"/>
                  <a:gd name="T27" fmla="*/ 176 h 177"/>
                  <a:gd name="T28" fmla="*/ 350 w 706"/>
                  <a:gd name="T29" fmla="*/ 172 h 177"/>
                  <a:gd name="T30" fmla="*/ 411 w 706"/>
                  <a:gd name="T31" fmla="*/ 165 h 177"/>
                  <a:gd name="T32" fmla="*/ 470 w 706"/>
                  <a:gd name="T33" fmla="*/ 147 h 177"/>
                  <a:gd name="T34" fmla="*/ 505 w 706"/>
                  <a:gd name="T35" fmla="*/ 140 h 177"/>
                  <a:gd name="T36" fmla="*/ 505 w 706"/>
                  <a:gd name="T37" fmla="*/ 161 h 177"/>
                  <a:gd name="T38" fmla="*/ 662 w 706"/>
                  <a:gd name="T39" fmla="*/ 162 h 177"/>
                  <a:gd name="T40" fmla="*/ 686 w 706"/>
                  <a:gd name="T41" fmla="*/ 141 h 177"/>
                  <a:gd name="T42" fmla="*/ 702 w 706"/>
                  <a:gd name="T43" fmla="*/ 104 h 177"/>
                  <a:gd name="T44" fmla="*/ 705 w 706"/>
                  <a:gd name="T45" fmla="*/ 76 h 177"/>
                  <a:gd name="T46" fmla="*/ 702 w 706"/>
                  <a:gd name="T47" fmla="*/ 36 h 177"/>
                  <a:gd name="T48" fmla="*/ 696 w 706"/>
                  <a:gd name="T49" fmla="*/ 6 h 177"/>
                  <a:gd name="T50" fmla="*/ 659 w 706"/>
                  <a:gd name="T51" fmla="*/ 6 h 177"/>
                  <a:gd name="T52" fmla="*/ 610 w 706"/>
                  <a:gd name="T53" fmla="*/ 25 h 177"/>
                  <a:gd name="T54" fmla="*/ 557 w 706"/>
                  <a:gd name="T55" fmla="*/ 42 h 177"/>
                  <a:gd name="T56" fmla="*/ 519 w 706"/>
                  <a:gd name="T57" fmla="*/ 43 h 177"/>
                  <a:gd name="T58" fmla="*/ 479 w 706"/>
                  <a:gd name="T59" fmla="*/ 36 h 177"/>
                  <a:gd name="T60" fmla="*/ 432 w 706"/>
                  <a:gd name="T61" fmla="*/ 25 h 177"/>
                  <a:gd name="T62" fmla="*/ 347 w 706"/>
                  <a:gd name="T63" fmla="*/ 38 h 177"/>
                  <a:gd name="T64" fmla="*/ 368 w 706"/>
                  <a:gd name="T6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177">
                    <a:moveTo>
                      <a:pt x="368" y="0"/>
                    </a:moveTo>
                    <a:lnTo>
                      <a:pt x="323" y="7"/>
                    </a:lnTo>
                    <a:lnTo>
                      <a:pt x="286" y="21"/>
                    </a:lnTo>
                    <a:lnTo>
                      <a:pt x="247" y="40"/>
                    </a:lnTo>
                    <a:lnTo>
                      <a:pt x="190" y="57"/>
                    </a:lnTo>
                    <a:lnTo>
                      <a:pt x="152" y="57"/>
                    </a:lnTo>
                    <a:lnTo>
                      <a:pt x="96" y="69"/>
                    </a:lnTo>
                    <a:lnTo>
                      <a:pt x="51" y="84"/>
                    </a:lnTo>
                    <a:lnTo>
                      <a:pt x="3" y="104"/>
                    </a:lnTo>
                    <a:lnTo>
                      <a:pt x="0" y="128"/>
                    </a:lnTo>
                    <a:lnTo>
                      <a:pt x="20" y="154"/>
                    </a:lnTo>
                    <a:lnTo>
                      <a:pt x="60" y="171"/>
                    </a:lnTo>
                    <a:lnTo>
                      <a:pt x="111" y="175"/>
                    </a:lnTo>
                    <a:lnTo>
                      <a:pt x="283" y="176"/>
                    </a:lnTo>
                    <a:lnTo>
                      <a:pt x="350" y="172"/>
                    </a:lnTo>
                    <a:lnTo>
                      <a:pt x="411" y="165"/>
                    </a:lnTo>
                    <a:lnTo>
                      <a:pt x="470" y="147"/>
                    </a:lnTo>
                    <a:lnTo>
                      <a:pt x="505" y="140"/>
                    </a:lnTo>
                    <a:lnTo>
                      <a:pt x="505" y="161"/>
                    </a:lnTo>
                    <a:lnTo>
                      <a:pt x="662" y="162"/>
                    </a:lnTo>
                    <a:lnTo>
                      <a:pt x="686" y="141"/>
                    </a:lnTo>
                    <a:lnTo>
                      <a:pt x="702" y="104"/>
                    </a:lnTo>
                    <a:lnTo>
                      <a:pt x="705" y="76"/>
                    </a:lnTo>
                    <a:lnTo>
                      <a:pt x="702" y="36"/>
                    </a:lnTo>
                    <a:lnTo>
                      <a:pt x="696" y="6"/>
                    </a:lnTo>
                    <a:lnTo>
                      <a:pt x="659" y="6"/>
                    </a:lnTo>
                    <a:lnTo>
                      <a:pt x="610" y="25"/>
                    </a:lnTo>
                    <a:lnTo>
                      <a:pt x="557" y="42"/>
                    </a:lnTo>
                    <a:lnTo>
                      <a:pt x="519" y="43"/>
                    </a:lnTo>
                    <a:lnTo>
                      <a:pt x="479" y="36"/>
                    </a:lnTo>
                    <a:lnTo>
                      <a:pt x="432" y="25"/>
                    </a:lnTo>
                    <a:lnTo>
                      <a:pt x="347" y="38"/>
                    </a:lnTo>
                    <a:lnTo>
                      <a:pt x="368" y="0"/>
                    </a:lnTo>
                  </a:path>
                </a:pathLst>
              </a:custGeom>
              <a:solidFill>
                <a:srgbClr val="8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51238" name="Group 38"/>
            <p:cNvGrpSpPr>
              <a:grpSpLocks/>
            </p:cNvGrpSpPr>
            <p:nvPr/>
          </p:nvGrpSpPr>
          <p:grpSpPr bwMode="auto">
            <a:xfrm>
              <a:off x="4960" y="1752"/>
              <a:ext cx="561" cy="2175"/>
              <a:chOff x="4960" y="1752"/>
              <a:chExt cx="561" cy="2175"/>
            </a:xfrm>
          </p:grpSpPr>
          <p:sp>
            <p:nvSpPr>
              <p:cNvPr id="51239" name="Freeform 39"/>
              <p:cNvSpPr>
                <a:spLocks/>
              </p:cNvSpPr>
              <p:nvPr/>
            </p:nvSpPr>
            <p:spPr bwMode="auto">
              <a:xfrm>
                <a:off x="4960" y="1752"/>
                <a:ext cx="561" cy="2175"/>
              </a:xfrm>
              <a:custGeom>
                <a:avLst/>
                <a:gdLst>
                  <a:gd name="T0" fmla="*/ 402 w 561"/>
                  <a:gd name="T1" fmla="*/ 0 h 2175"/>
                  <a:gd name="T2" fmla="*/ 343 w 561"/>
                  <a:gd name="T3" fmla="*/ 93 h 2175"/>
                  <a:gd name="T4" fmla="*/ 297 w 561"/>
                  <a:gd name="T5" fmla="*/ 177 h 2175"/>
                  <a:gd name="T6" fmla="*/ 278 w 561"/>
                  <a:gd name="T7" fmla="*/ 241 h 2175"/>
                  <a:gd name="T8" fmla="*/ 159 w 561"/>
                  <a:gd name="T9" fmla="*/ 511 h 2175"/>
                  <a:gd name="T10" fmla="*/ 113 w 561"/>
                  <a:gd name="T11" fmla="*/ 673 h 2175"/>
                  <a:gd name="T12" fmla="*/ 106 w 561"/>
                  <a:gd name="T13" fmla="*/ 828 h 2175"/>
                  <a:gd name="T14" fmla="*/ 100 w 561"/>
                  <a:gd name="T15" fmla="*/ 1047 h 2175"/>
                  <a:gd name="T16" fmla="*/ 93 w 561"/>
                  <a:gd name="T17" fmla="*/ 1169 h 2175"/>
                  <a:gd name="T18" fmla="*/ 70 w 561"/>
                  <a:gd name="T19" fmla="*/ 1264 h 2175"/>
                  <a:gd name="T20" fmla="*/ 57 w 561"/>
                  <a:gd name="T21" fmla="*/ 1346 h 2175"/>
                  <a:gd name="T22" fmla="*/ 59 w 561"/>
                  <a:gd name="T23" fmla="*/ 1424 h 2175"/>
                  <a:gd name="T24" fmla="*/ 77 w 561"/>
                  <a:gd name="T25" fmla="*/ 1481 h 2175"/>
                  <a:gd name="T26" fmla="*/ 86 w 561"/>
                  <a:gd name="T27" fmla="*/ 1550 h 2175"/>
                  <a:gd name="T28" fmla="*/ 79 w 561"/>
                  <a:gd name="T29" fmla="*/ 1663 h 2175"/>
                  <a:gd name="T30" fmla="*/ 77 w 561"/>
                  <a:gd name="T31" fmla="*/ 1857 h 2175"/>
                  <a:gd name="T32" fmla="*/ 66 w 561"/>
                  <a:gd name="T33" fmla="*/ 1947 h 2175"/>
                  <a:gd name="T34" fmla="*/ 38 w 561"/>
                  <a:gd name="T35" fmla="*/ 2031 h 2175"/>
                  <a:gd name="T36" fmla="*/ 0 w 561"/>
                  <a:gd name="T37" fmla="*/ 2117 h 2175"/>
                  <a:gd name="T38" fmla="*/ 73 w 561"/>
                  <a:gd name="T39" fmla="*/ 2145 h 2175"/>
                  <a:gd name="T40" fmla="*/ 152 w 561"/>
                  <a:gd name="T41" fmla="*/ 2174 h 2175"/>
                  <a:gd name="T42" fmla="*/ 211 w 561"/>
                  <a:gd name="T43" fmla="*/ 2167 h 2175"/>
                  <a:gd name="T44" fmla="*/ 331 w 561"/>
                  <a:gd name="T45" fmla="*/ 2138 h 2175"/>
                  <a:gd name="T46" fmla="*/ 346 w 561"/>
                  <a:gd name="T47" fmla="*/ 2035 h 2175"/>
                  <a:gd name="T48" fmla="*/ 356 w 561"/>
                  <a:gd name="T49" fmla="*/ 1946 h 2175"/>
                  <a:gd name="T50" fmla="*/ 350 w 561"/>
                  <a:gd name="T51" fmla="*/ 1885 h 2175"/>
                  <a:gd name="T52" fmla="*/ 340 w 561"/>
                  <a:gd name="T53" fmla="*/ 1799 h 2175"/>
                  <a:gd name="T54" fmla="*/ 350 w 561"/>
                  <a:gd name="T55" fmla="*/ 1721 h 2175"/>
                  <a:gd name="T56" fmla="*/ 376 w 561"/>
                  <a:gd name="T57" fmla="*/ 1643 h 2175"/>
                  <a:gd name="T58" fmla="*/ 395 w 561"/>
                  <a:gd name="T59" fmla="*/ 1586 h 2175"/>
                  <a:gd name="T60" fmla="*/ 402 w 561"/>
                  <a:gd name="T61" fmla="*/ 1493 h 2175"/>
                  <a:gd name="T62" fmla="*/ 415 w 561"/>
                  <a:gd name="T63" fmla="*/ 1445 h 2175"/>
                  <a:gd name="T64" fmla="*/ 429 w 561"/>
                  <a:gd name="T65" fmla="*/ 1267 h 2175"/>
                  <a:gd name="T66" fmla="*/ 448 w 561"/>
                  <a:gd name="T67" fmla="*/ 1126 h 2175"/>
                  <a:gd name="T68" fmla="*/ 461 w 561"/>
                  <a:gd name="T69" fmla="*/ 1018 h 2175"/>
                  <a:gd name="T70" fmla="*/ 481 w 561"/>
                  <a:gd name="T71" fmla="*/ 976 h 2175"/>
                  <a:gd name="T72" fmla="*/ 503 w 561"/>
                  <a:gd name="T73" fmla="*/ 861 h 2175"/>
                  <a:gd name="T74" fmla="*/ 517 w 561"/>
                  <a:gd name="T75" fmla="*/ 724 h 2175"/>
                  <a:gd name="T76" fmla="*/ 511 w 561"/>
                  <a:gd name="T77" fmla="*/ 601 h 2175"/>
                  <a:gd name="T78" fmla="*/ 516 w 561"/>
                  <a:gd name="T79" fmla="*/ 523 h 2175"/>
                  <a:gd name="T80" fmla="*/ 534 w 561"/>
                  <a:gd name="T81" fmla="*/ 424 h 2175"/>
                  <a:gd name="T82" fmla="*/ 541 w 561"/>
                  <a:gd name="T83" fmla="*/ 332 h 2175"/>
                  <a:gd name="T84" fmla="*/ 551 w 561"/>
                  <a:gd name="T85" fmla="*/ 222 h 2175"/>
                  <a:gd name="T86" fmla="*/ 560 w 561"/>
                  <a:gd name="T87" fmla="*/ 128 h 2175"/>
                  <a:gd name="T88" fmla="*/ 545 w 561"/>
                  <a:gd name="T89" fmla="*/ 76 h 2175"/>
                  <a:gd name="T90" fmla="*/ 515 w 561"/>
                  <a:gd name="T91" fmla="*/ 40 h 2175"/>
                  <a:gd name="T92" fmla="*/ 466 w 561"/>
                  <a:gd name="T93" fmla="*/ 11 h 2175"/>
                  <a:gd name="T94" fmla="*/ 402 w 561"/>
                  <a:gd name="T95"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1" h="2175">
                    <a:moveTo>
                      <a:pt x="402" y="0"/>
                    </a:moveTo>
                    <a:lnTo>
                      <a:pt x="343" y="93"/>
                    </a:lnTo>
                    <a:lnTo>
                      <a:pt x="297" y="177"/>
                    </a:lnTo>
                    <a:lnTo>
                      <a:pt x="278" y="241"/>
                    </a:lnTo>
                    <a:lnTo>
                      <a:pt x="159" y="511"/>
                    </a:lnTo>
                    <a:lnTo>
                      <a:pt x="113" y="673"/>
                    </a:lnTo>
                    <a:lnTo>
                      <a:pt x="106" y="828"/>
                    </a:lnTo>
                    <a:lnTo>
                      <a:pt x="100" y="1047"/>
                    </a:lnTo>
                    <a:lnTo>
                      <a:pt x="93" y="1169"/>
                    </a:lnTo>
                    <a:lnTo>
                      <a:pt x="70" y="1264"/>
                    </a:lnTo>
                    <a:lnTo>
                      <a:pt x="57" y="1346"/>
                    </a:lnTo>
                    <a:lnTo>
                      <a:pt x="59" y="1424"/>
                    </a:lnTo>
                    <a:lnTo>
                      <a:pt x="77" y="1481"/>
                    </a:lnTo>
                    <a:lnTo>
                      <a:pt x="86" y="1550"/>
                    </a:lnTo>
                    <a:lnTo>
                      <a:pt x="79" y="1663"/>
                    </a:lnTo>
                    <a:lnTo>
                      <a:pt x="77" y="1857"/>
                    </a:lnTo>
                    <a:lnTo>
                      <a:pt x="66" y="1947"/>
                    </a:lnTo>
                    <a:lnTo>
                      <a:pt x="38" y="2031"/>
                    </a:lnTo>
                    <a:lnTo>
                      <a:pt x="0" y="2117"/>
                    </a:lnTo>
                    <a:lnTo>
                      <a:pt x="73" y="2145"/>
                    </a:lnTo>
                    <a:lnTo>
                      <a:pt x="152" y="2174"/>
                    </a:lnTo>
                    <a:lnTo>
                      <a:pt x="211" y="2167"/>
                    </a:lnTo>
                    <a:lnTo>
                      <a:pt x="331" y="2138"/>
                    </a:lnTo>
                    <a:lnTo>
                      <a:pt x="346" y="2035"/>
                    </a:lnTo>
                    <a:lnTo>
                      <a:pt x="356" y="1946"/>
                    </a:lnTo>
                    <a:lnTo>
                      <a:pt x="350" y="1885"/>
                    </a:lnTo>
                    <a:lnTo>
                      <a:pt x="340" y="1799"/>
                    </a:lnTo>
                    <a:lnTo>
                      <a:pt x="350" y="1721"/>
                    </a:lnTo>
                    <a:lnTo>
                      <a:pt x="376" y="1643"/>
                    </a:lnTo>
                    <a:lnTo>
                      <a:pt x="395" y="1586"/>
                    </a:lnTo>
                    <a:lnTo>
                      <a:pt x="402" y="1493"/>
                    </a:lnTo>
                    <a:lnTo>
                      <a:pt x="415" y="1445"/>
                    </a:lnTo>
                    <a:lnTo>
                      <a:pt x="429" y="1267"/>
                    </a:lnTo>
                    <a:lnTo>
                      <a:pt x="448" y="1126"/>
                    </a:lnTo>
                    <a:lnTo>
                      <a:pt x="461" y="1018"/>
                    </a:lnTo>
                    <a:lnTo>
                      <a:pt x="481" y="976"/>
                    </a:lnTo>
                    <a:lnTo>
                      <a:pt x="503" y="861"/>
                    </a:lnTo>
                    <a:lnTo>
                      <a:pt x="517" y="724"/>
                    </a:lnTo>
                    <a:lnTo>
                      <a:pt x="511" y="601"/>
                    </a:lnTo>
                    <a:lnTo>
                      <a:pt x="516" y="523"/>
                    </a:lnTo>
                    <a:lnTo>
                      <a:pt x="534" y="424"/>
                    </a:lnTo>
                    <a:lnTo>
                      <a:pt x="541" y="332"/>
                    </a:lnTo>
                    <a:lnTo>
                      <a:pt x="551" y="222"/>
                    </a:lnTo>
                    <a:lnTo>
                      <a:pt x="560" y="128"/>
                    </a:lnTo>
                    <a:lnTo>
                      <a:pt x="545" y="76"/>
                    </a:lnTo>
                    <a:lnTo>
                      <a:pt x="515" y="40"/>
                    </a:lnTo>
                    <a:lnTo>
                      <a:pt x="466" y="11"/>
                    </a:lnTo>
                    <a:lnTo>
                      <a:pt x="402" y="0"/>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40" name="Freeform 40"/>
              <p:cNvSpPr>
                <a:spLocks/>
              </p:cNvSpPr>
              <p:nvPr/>
            </p:nvSpPr>
            <p:spPr bwMode="auto">
              <a:xfrm>
                <a:off x="5310" y="2354"/>
                <a:ext cx="139" cy="900"/>
              </a:xfrm>
              <a:custGeom>
                <a:avLst/>
                <a:gdLst>
                  <a:gd name="T0" fmla="*/ 31 w 139"/>
                  <a:gd name="T1" fmla="*/ 899 h 900"/>
                  <a:gd name="T2" fmla="*/ 31 w 139"/>
                  <a:gd name="T3" fmla="*/ 780 h 900"/>
                  <a:gd name="T4" fmla="*/ 13 w 139"/>
                  <a:gd name="T5" fmla="*/ 715 h 900"/>
                  <a:gd name="T6" fmla="*/ 0 w 139"/>
                  <a:gd name="T7" fmla="*/ 658 h 900"/>
                  <a:gd name="T8" fmla="*/ 31 w 139"/>
                  <a:gd name="T9" fmla="*/ 596 h 900"/>
                  <a:gd name="T10" fmla="*/ 31 w 139"/>
                  <a:gd name="T11" fmla="*/ 568 h 900"/>
                  <a:gd name="T12" fmla="*/ 45 w 139"/>
                  <a:gd name="T13" fmla="*/ 518 h 900"/>
                  <a:gd name="T14" fmla="*/ 65 w 139"/>
                  <a:gd name="T15" fmla="*/ 474 h 900"/>
                  <a:gd name="T16" fmla="*/ 58 w 139"/>
                  <a:gd name="T17" fmla="*/ 410 h 900"/>
                  <a:gd name="T18" fmla="*/ 85 w 139"/>
                  <a:gd name="T19" fmla="*/ 374 h 900"/>
                  <a:gd name="T20" fmla="*/ 99 w 139"/>
                  <a:gd name="T21" fmla="*/ 311 h 900"/>
                  <a:gd name="T22" fmla="*/ 99 w 139"/>
                  <a:gd name="T23" fmla="*/ 241 h 900"/>
                  <a:gd name="T24" fmla="*/ 104 w 139"/>
                  <a:gd name="T25" fmla="*/ 170 h 900"/>
                  <a:gd name="T26" fmla="*/ 125 w 139"/>
                  <a:gd name="T27" fmla="*/ 99 h 900"/>
                  <a:gd name="T28" fmla="*/ 138 w 139"/>
                  <a:gd name="T29" fmla="*/ 21 h 900"/>
                  <a:gd name="T30" fmla="*/ 138 w 139"/>
                  <a:gd name="T31"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900">
                    <a:moveTo>
                      <a:pt x="31" y="899"/>
                    </a:moveTo>
                    <a:lnTo>
                      <a:pt x="31" y="780"/>
                    </a:lnTo>
                    <a:lnTo>
                      <a:pt x="13" y="715"/>
                    </a:lnTo>
                    <a:lnTo>
                      <a:pt x="0" y="658"/>
                    </a:lnTo>
                    <a:lnTo>
                      <a:pt x="31" y="596"/>
                    </a:lnTo>
                    <a:lnTo>
                      <a:pt x="31" y="568"/>
                    </a:lnTo>
                    <a:lnTo>
                      <a:pt x="45" y="518"/>
                    </a:lnTo>
                    <a:lnTo>
                      <a:pt x="65" y="474"/>
                    </a:lnTo>
                    <a:lnTo>
                      <a:pt x="58" y="410"/>
                    </a:lnTo>
                    <a:lnTo>
                      <a:pt x="85" y="374"/>
                    </a:lnTo>
                    <a:lnTo>
                      <a:pt x="99" y="311"/>
                    </a:lnTo>
                    <a:lnTo>
                      <a:pt x="99" y="241"/>
                    </a:lnTo>
                    <a:lnTo>
                      <a:pt x="104" y="170"/>
                    </a:lnTo>
                    <a:lnTo>
                      <a:pt x="125" y="99"/>
                    </a:lnTo>
                    <a:lnTo>
                      <a:pt x="138" y="21"/>
                    </a:lnTo>
                    <a:lnTo>
                      <a:pt x="13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51241" name="Group 41"/>
            <p:cNvGrpSpPr>
              <a:grpSpLocks/>
            </p:cNvGrpSpPr>
            <p:nvPr/>
          </p:nvGrpSpPr>
          <p:grpSpPr bwMode="auto">
            <a:xfrm>
              <a:off x="3972" y="1632"/>
              <a:ext cx="1439" cy="1183"/>
              <a:chOff x="3972" y="1632"/>
              <a:chExt cx="1439" cy="1183"/>
            </a:xfrm>
          </p:grpSpPr>
          <p:sp>
            <p:nvSpPr>
              <p:cNvPr id="51242" name="Freeform 42"/>
              <p:cNvSpPr>
                <a:spLocks/>
              </p:cNvSpPr>
              <p:nvPr/>
            </p:nvSpPr>
            <p:spPr bwMode="auto">
              <a:xfrm>
                <a:off x="4010" y="2403"/>
                <a:ext cx="529" cy="316"/>
              </a:xfrm>
              <a:custGeom>
                <a:avLst/>
                <a:gdLst>
                  <a:gd name="T0" fmla="*/ 80 w 529"/>
                  <a:gd name="T1" fmla="*/ 0 h 316"/>
                  <a:gd name="T2" fmla="*/ 7 w 529"/>
                  <a:gd name="T3" fmla="*/ 56 h 316"/>
                  <a:gd name="T4" fmla="*/ 0 w 529"/>
                  <a:gd name="T5" fmla="*/ 84 h 316"/>
                  <a:gd name="T6" fmla="*/ 5 w 529"/>
                  <a:gd name="T7" fmla="*/ 128 h 316"/>
                  <a:gd name="T8" fmla="*/ 17 w 529"/>
                  <a:gd name="T9" fmla="*/ 162 h 316"/>
                  <a:gd name="T10" fmla="*/ 41 w 529"/>
                  <a:gd name="T11" fmla="*/ 196 h 316"/>
                  <a:gd name="T12" fmla="*/ 81 w 529"/>
                  <a:gd name="T13" fmla="*/ 231 h 316"/>
                  <a:gd name="T14" fmla="*/ 136 w 529"/>
                  <a:gd name="T15" fmla="*/ 262 h 316"/>
                  <a:gd name="T16" fmla="*/ 204 w 529"/>
                  <a:gd name="T17" fmla="*/ 290 h 316"/>
                  <a:gd name="T18" fmla="*/ 270 w 529"/>
                  <a:gd name="T19" fmla="*/ 310 h 316"/>
                  <a:gd name="T20" fmla="*/ 344 w 529"/>
                  <a:gd name="T21" fmla="*/ 315 h 316"/>
                  <a:gd name="T22" fmla="*/ 402 w 529"/>
                  <a:gd name="T23" fmla="*/ 311 h 316"/>
                  <a:gd name="T24" fmla="*/ 463 w 529"/>
                  <a:gd name="T25" fmla="*/ 283 h 316"/>
                  <a:gd name="T26" fmla="*/ 528 w 529"/>
                  <a:gd name="T27" fmla="*/ 248 h 316"/>
                  <a:gd name="T28" fmla="*/ 436 w 529"/>
                  <a:gd name="T29" fmla="*/ 268 h 316"/>
                  <a:gd name="T30" fmla="*/ 337 w 529"/>
                  <a:gd name="T31" fmla="*/ 275 h 316"/>
                  <a:gd name="T32" fmla="*/ 264 w 529"/>
                  <a:gd name="T33" fmla="*/ 248 h 316"/>
                  <a:gd name="T34" fmla="*/ 178 w 529"/>
                  <a:gd name="T35" fmla="*/ 206 h 316"/>
                  <a:gd name="T36" fmla="*/ 119 w 529"/>
                  <a:gd name="T37" fmla="*/ 141 h 316"/>
                  <a:gd name="T38" fmla="*/ 80 w 529"/>
                  <a:gd name="T3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9" h="316">
                    <a:moveTo>
                      <a:pt x="80" y="0"/>
                    </a:moveTo>
                    <a:lnTo>
                      <a:pt x="7" y="56"/>
                    </a:lnTo>
                    <a:lnTo>
                      <a:pt x="0" y="84"/>
                    </a:lnTo>
                    <a:lnTo>
                      <a:pt x="5" y="128"/>
                    </a:lnTo>
                    <a:lnTo>
                      <a:pt x="17" y="162"/>
                    </a:lnTo>
                    <a:lnTo>
                      <a:pt x="41" y="196"/>
                    </a:lnTo>
                    <a:lnTo>
                      <a:pt x="81" y="231"/>
                    </a:lnTo>
                    <a:lnTo>
                      <a:pt x="136" y="262"/>
                    </a:lnTo>
                    <a:lnTo>
                      <a:pt x="204" y="290"/>
                    </a:lnTo>
                    <a:lnTo>
                      <a:pt x="270" y="310"/>
                    </a:lnTo>
                    <a:lnTo>
                      <a:pt x="344" y="315"/>
                    </a:lnTo>
                    <a:lnTo>
                      <a:pt x="402" y="311"/>
                    </a:lnTo>
                    <a:lnTo>
                      <a:pt x="463" y="283"/>
                    </a:lnTo>
                    <a:lnTo>
                      <a:pt x="528" y="248"/>
                    </a:lnTo>
                    <a:lnTo>
                      <a:pt x="436" y="268"/>
                    </a:lnTo>
                    <a:lnTo>
                      <a:pt x="337" y="275"/>
                    </a:lnTo>
                    <a:lnTo>
                      <a:pt x="264" y="248"/>
                    </a:lnTo>
                    <a:lnTo>
                      <a:pt x="178" y="206"/>
                    </a:lnTo>
                    <a:lnTo>
                      <a:pt x="119" y="141"/>
                    </a:lnTo>
                    <a:lnTo>
                      <a:pt x="80" y="0"/>
                    </a:lnTo>
                  </a:path>
                </a:pathLst>
              </a:custGeom>
              <a:solidFill>
                <a:srgbClr val="000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43" name="Freeform 43"/>
              <p:cNvSpPr>
                <a:spLocks/>
              </p:cNvSpPr>
              <p:nvPr/>
            </p:nvSpPr>
            <p:spPr bwMode="auto">
              <a:xfrm>
                <a:off x="3972" y="2403"/>
                <a:ext cx="225" cy="241"/>
              </a:xfrm>
              <a:custGeom>
                <a:avLst/>
                <a:gdLst>
                  <a:gd name="T0" fmla="*/ 51 w 225"/>
                  <a:gd name="T1" fmla="*/ 6 h 241"/>
                  <a:gd name="T2" fmla="*/ 14 w 225"/>
                  <a:gd name="T3" fmla="*/ 0 h 241"/>
                  <a:gd name="T4" fmla="*/ 3 w 225"/>
                  <a:gd name="T5" fmla="*/ 14 h 241"/>
                  <a:gd name="T6" fmla="*/ 0 w 225"/>
                  <a:gd name="T7" fmla="*/ 37 h 241"/>
                  <a:gd name="T8" fmla="*/ 9 w 225"/>
                  <a:gd name="T9" fmla="*/ 70 h 241"/>
                  <a:gd name="T10" fmla="*/ 32 w 225"/>
                  <a:gd name="T11" fmla="*/ 85 h 241"/>
                  <a:gd name="T12" fmla="*/ 59 w 225"/>
                  <a:gd name="T13" fmla="*/ 88 h 241"/>
                  <a:gd name="T14" fmla="*/ 86 w 225"/>
                  <a:gd name="T15" fmla="*/ 157 h 241"/>
                  <a:gd name="T16" fmla="*/ 146 w 225"/>
                  <a:gd name="T17" fmla="*/ 200 h 241"/>
                  <a:gd name="T18" fmla="*/ 186 w 225"/>
                  <a:gd name="T19" fmla="*/ 226 h 241"/>
                  <a:gd name="T20" fmla="*/ 224 w 225"/>
                  <a:gd name="T21" fmla="*/ 240 h 241"/>
                  <a:gd name="T22" fmla="*/ 179 w 225"/>
                  <a:gd name="T23" fmla="*/ 183 h 241"/>
                  <a:gd name="T24" fmla="*/ 150 w 225"/>
                  <a:gd name="T25" fmla="*/ 152 h 241"/>
                  <a:gd name="T26" fmla="*/ 124 w 225"/>
                  <a:gd name="T27" fmla="*/ 111 h 241"/>
                  <a:gd name="T28" fmla="*/ 82 w 225"/>
                  <a:gd name="T29" fmla="*/ 57 h 241"/>
                  <a:gd name="T30" fmla="*/ 71 w 225"/>
                  <a:gd name="T31" fmla="*/ 47 h 241"/>
                  <a:gd name="T32" fmla="*/ 65 w 225"/>
                  <a:gd name="T33" fmla="*/ 32 h 241"/>
                  <a:gd name="T34" fmla="*/ 62 w 225"/>
                  <a:gd name="T35" fmla="*/ 21 h 241"/>
                  <a:gd name="T36" fmla="*/ 51 w 225"/>
                  <a:gd name="T37" fmla="*/ 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41">
                    <a:moveTo>
                      <a:pt x="51" y="6"/>
                    </a:moveTo>
                    <a:lnTo>
                      <a:pt x="14" y="0"/>
                    </a:lnTo>
                    <a:lnTo>
                      <a:pt x="3" y="14"/>
                    </a:lnTo>
                    <a:lnTo>
                      <a:pt x="0" y="37"/>
                    </a:lnTo>
                    <a:lnTo>
                      <a:pt x="9" y="70"/>
                    </a:lnTo>
                    <a:lnTo>
                      <a:pt x="32" y="85"/>
                    </a:lnTo>
                    <a:lnTo>
                      <a:pt x="59" y="88"/>
                    </a:lnTo>
                    <a:lnTo>
                      <a:pt x="86" y="157"/>
                    </a:lnTo>
                    <a:lnTo>
                      <a:pt x="146" y="200"/>
                    </a:lnTo>
                    <a:lnTo>
                      <a:pt x="186" y="226"/>
                    </a:lnTo>
                    <a:lnTo>
                      <a:pt x="224" y="240"/>
                    </a:lnTo>
                    <a:lnTo>
                      <a:pt x="179" y="183"/>
                    </a:lnTo>
                    <a:lnTo>
                      <a:pt x="150" y="152"/>
                    </a:lnTo>
                    <a:lnTo>
                      <a:pt x="124" y="111"/>
                    </a:lnTo>
                    <a:lnTo>
                      <a:pt x="82" y="57"/>
                    </a:lnTo>
                    <a:lnTo>
                      <a:pt x="71" y="47"/>
                    </a:lnTo>
                    <a:lnTo>
                      <a:pt x="65" y="32"/>
                    </a:lnTo>
                    <a:lnTo>
                      <a:pt x="62" y="21"/>
                    </a:lnTo>
                    <a:lnTo>
                      <a:pt x="51" y="6"/>
                    </a:lnTo>
                  </a:path>
                </a:pathLst>
              </a:custGeom>
              <a:solidFill>
                <a:srgbClr val="FF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51244" name="Group 44"/>
              <p:cNvGrpSpPr>
                <a:grpSpLocks/>
              </p:cNvGrpSpPr>
              <p:nvPr/>
            </p:nvGrpSpPr>
            <p:grpSpPr bwMode="auto">
              <a:xfrm>
                <a:off x="3984" y="1632"/>
                <a:ext cx="1427" cy="1183"/>
                <a:chOff x="3984" y="1632"/>
                <a:chExt cx="1427" cy="1183"/>
              </a:xfrm>
            </p:grpSpPr>
            <p:grpSp>
              <p:nvGrpSpPr>
                <p:cNvPr id="51245" name="Group 45"/>
                <p:cNvGrpSpPr>
                  <a:grpSpLocks/>
                </p:cNvGrpSpPr>
                <p:nvPr/>
              </p:nvGrpSpPr>
              <p:grpSpPr bwMode="auto">
                <a:xfrm>
                  <a:off x="3984" y="1632"/>
                  <a:ext cx="1427" cy="1183"/>
                  <a:chOff x="3984" y="1632"/>
                  <a:chExt cx="1427" cy="1183"/>
                </a:xfrm>
              </p:grpSpPr>
              <p:grpSp>
                <p:nvGrpSpPr>
                  <p:cNvPr id="51246" name="Group 46"/>
                  <p:cNvGrpSpPr>
                    <a:grpSpLocks/>
                  </p:cNvGrpSpPr>
                  <p:nvPr/>
                </p:nvGrpSpPr>
                <p:grpSpPr bwMode="auto">
                  <a:xfrm>
                    <a:off x="3984" y="1632"/>
                    <a:ext cx="1427" cy="1183"/>
                    <a:chOff x="3984" y="1632"/>
                    <a:chExt cx="1427" cy="1183"/>
                  </a:xfrm>
                </p:grpSpPr>
                <p:grpSp>
                  <p:nvGrpSpPr>
                    <p:cNvPr id="51247" name="Group 47"/>
                    <p:cNvGrpSpPr>
                      <a:grpSpLocks/>
                    </p:cNvGrpSpPr>
                    <p:nvPr/>
                  </p:nvGrpSpPr>
                  <p:grpSpPr bwMode="auto">
                    <a:xfrm>
                      <a:off x="4927" y="1632"/>
                      <a:ext cx="236" cy="349"/>
                      <a:chOff x="4927" y="1632"/>
                      <a:chExt cx="236" cy="349"/>
                    </a:xfrm>
                  </p:grpSpPr>
                  <p:sp>
                    <p:nvSpPr>
                      <p:cNvPr id="51248" name="Freeform 48"/>
                      <p:cNvSpPr>
                        <a:spLocks/>
                      </p:cNvSpPr>
                      <p:nvPr/>
                    </p:nvSpPr>
                    <p:spPr bwMode="auto">
                      <a:xfrm>
                        <a:off x="4927" y="1632"/>
                        <a:ext cx="236" cy="349"/>
                      </a:xfrm>
                      <a:custGeom>
                        <a:avLst/>
                        <a:gdLst>
                          <a:gd name="T0" fmla="*/ 0 w 236"/>
                          <a:gd name="T1" fmla="*/ 215 h 349"/>
                          <a:gd name="T2" fmla="*/ 36 w 236"/>
                          <a:gd name="T3" fmla="*/ 185 h 349"/>
                          <a:gd name="T4" fmla="*/ 52 w 236"/>
                          <a:gd name="T5" fmla="*/ 160 h 349"/>
                          <a:gd name="T6" fmla="*/ 47 w 236"/>
                          <a:gd name="T7" fmla="*/ 136 h 349"/>
                          <a:gd name="T8" fmla="*/ 45 w 236"/>
                          <a:gd name="T9" fmla="*/ 119 h 349"/>
                          <a:gd name="T10" fmla="*/ 51 w 236"/>
                          <a:gd name="T11" fmla="*/ 105 h 349"/>
                          <a:gd name="T12" fmla="*/ 62 w 236"/>
                          <a:gd name="T13" fmla="*/ 99 h 349"/>
                          <a:gd name="T14" fmla="*/ 54 w 236"/>
                          <a:gd name="T15" fmla="*/ 84 h 349"/>
                          <a:gd name="T16" fmla="*/ 56 w 236"/>
                          <a:gd name="T17" fmla="*/ 68 h 349"/>
                          <a:gd name="T18" fmla="*/ 64 w 236"/>
                          <a:gd name="T19" fmla="*/ 56 h 349"/>
                          <a:gd name="T20" fmla="*/ 77 w 236"/>
                          <a:gd name="T21" fmla="*/ 50 h 349"/>
                          <a:gd name="T22" fmla="*/ 88 w 236"/>
                          <a:gd name="T23" fmla="*/ 46 h 349"/>
                          <a:gd name="T24" fmla="*/ 102 w 236"/>
                          <a:gd name="T25" fmla="*/ 48 h 349"/>
                          <a:gd name="T26" fmla="*/ 97 w 236"/>
                          <a:gd name="T27" fmla="*/ 35 h 349"/>
                          <a:gd name="T28" fmla="*/ 100 w 236"/>
                          <a:gd name="T29" fmla="*/ 20 h 349"/>
                          <a:gd name="T30" fmla="*/ 107 w 236"/>
                          <a:gd name="T31" fmla="*/ 14 h 349"/>
                          <a:gd name="T32" fmla="*/ 118 w 236"/>
                          <a:gd name="T33" fmla="*/ 10 h 349"/>
                          <a:gd name="T34" fmla="*/ 129 w 236"/>
                          <a:gd name="T35" fmla="*/ 11 h 349"/>
                          <a:gd name="T36" fmla="*/ 140 w 236"/>
                          <a:gd name="T37" fmla="*/ 17 h 349"/>
                          <a:gd name="T38" fmla="*/ 149 w 236"/>
                          <a:gd name="T39" fmla="*/ 4 h 349"/>
                          <a:gd name="T40" fmla="*/ 165 w 236"/>
                          <a:gd name="T41" fmla="*/ 0 h 349"/>
                          <a:gd name="T42" fmla="*/ 186 w 236"/>
                          <a:gd name="T43" fmla="*/ 0 h 349"/>
                          <a:gd name="T44" fmla="*/ 211 w 236"/>
                          <a:gd name="T45" fmla="*/ 7 h 349"/>
                          <a:gd name="T46" fmla="*/ 225 w 236"/>
                          <a:gd name="T47" fmla="*/ 22 h 349"/>
                          <a:gd name="T48" fmla="*/ 234 w 236"/>
                          <a:gd name="T49" fmla="*/ 36 h 349"/>
                          <a:gd name="T50" fmla="*/ 235 w 236"/>
                          <a:gd name="T51" fmla="*/ 57 h 349"/>
                          <a:gd name="T52" fmla="*/ 233 w 236"/>
                          <a:gd name="T53" fmla="*/ 78 h 349"/>
                          <a:gd name="T54" fmla="*/ 225 w 236"/>
                          <a:gd name="T55" fmla="*/ 102 h 349"/>
                          <a:gd name="T56" fmla="*/ 218 w 236"/>
                          <a:gd name="T57" fmla="*/ 129 h 349"/>
                          <a:gd name="T58" fmla="*/ 207 w 236"/>
                          <a:gd name="T59" fmla="*/ 156 h 349"/>
                          <a:gd name="T60" fmla="*/ 186 w 236"/>
                          <a:gd name="T61" fmla="*/ 177 h 349"/>
                          <a:gd name="T62" fmla="*/ 150 w 236"/>
                          <a:gd name="T63" fmla="*/ 206 h 349"/>
                          <a:gd name="T64" fmla="*/ 111 w 236"/>
                          <a:gd name="T65" fmla="*/ 223 h 349"/>
                          <a:gd name="T66" fmla="*/ 71 w 236"/>
                          <a:gd name="T67" fmla="*/ 237 h 349"/>
                          <a:gd name="T68" fmla="*/ 26 w 236"/>
                          <a:gd name="T69" fmla="*/ 291 h 349"/>
                          <a:gd name="T70" fmla="*/ 8 w 236"/>
                          <a:gd name="T71" fmla="*/ 348 h 349"/>
                          <a:gd name="T72" fmla="*/ 0 w 236"/>
                          <a:gd name="T73" fmla="*/ 215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349">
                            <a:moveTo>
                              <a:pt x="0" y="215"/>
                            </a:moveTo>
                            <a:lnTo>
                              <a:pt x="36" y="185"/>
                            </a:lnTo>
                            <a:lnTo>
                              <a:pt x="52" y="160"/>
                            </a:lnTo>
                            <a:lnTo>
                              <a:pt x="47" y="136"/>
                            </a:lnTo>
                            <a:lnTo>
                              <a:pt x="45" y="119"/>
                            </a:lnTo>
                            <a:lnTo>
                              <a:pt x="51" y="105"/>
                            </a:lnTo>
                            <a:lnTo>
                              <a:pt x="62" y="99"/>
                            </a:lnTo>
                            <a:lnTo>
                              <a:pt x="54" y="84"/>
                            </a:lnTo>
                            <a:lnTo>
                              <a:pt x="56" y="68"/>
                            </a:lnTo>
                            <a:lnTo>
                              <a:pt x="64" y="56"/>
                            </a:lnTo>
                            <a:lnTo>
                              <a:pt x="77" y="50"/>
                            </a:lnTo>
                            <a:lnTo>
                              <a:pt x="88" y="46"/>
                            </a:lnTo>
                            <a:lnTo>
                              <a:pt x="102" y="48"/>
                            </a:lnTo>
                            <a:lnTo>
                              <a:pt x="97" y="35"/>
                            </a:lnTo>
                            <a:lnTo>
                              <a:pt x="100" y="20"/>
                            </a:lnTo>
                            <a:lnTo>
                              <a:pt x="107" y="14"/>
                            </a:lnTo>
                            <a:lnTo>
                              <a:pt x="118" y="10"/>
                            </a:lnTo>
                            <a:lnTo>
                              <a:pt x="129" y="11"/>
                            </a:lnTo>
                            <a:lnTo>
                              <a:pt x="140" y="17"/>
                            </a:lnTo>
                            <a:lnTo>
                              <a:pt x="149" y="4"/>
                            </a:lnTo>
                            <a:lnTo>
                              <a:pt x="165" y="0"/>
                            </a:lnTo>
                            <a:lnTo>
                              <a:pt x="186" y="0"/>
                            </a:lnTo>
                            <a:lnTo>
                              <a:pt x="211" y="7"/>
                            </a:lnTo>
                            <a:lnTo>
                              <a:pt x="225" y="22"/>
                            </a:lnTo>
                            <a:lnTo>
                              <a:pt x="234" y="36"/>
                            </a:lnTo>
                            <a:lnTo>
                              <a:pt x="235" y="57"/>
                            </a:lnTo>
                            <a:lnTo>
                              <a:pt x="233" y="78"/>
                            </a:lnTo>
                            <a:lnTo>
                              <a:pt x="225" y="102"/>
                            </a:lnTo>
                            <a:lnTo>
                              <a:pt x="218" y="129"/>
                            </a:lnTo>
                            <a:lnTo>
                              <a:pt x="207" y="156"/>
                            </a:lnTo>
                            <a:lnTo>
                              <a:pt x="186" y="177"/>
                            </a:lnTo>
                            <a:lnTo>
                              <a:pt x="150" y="206"/>
                            </a:lnTo>
                            <a:lnTo>
                              <a:pt x="111" y="223"/>
                            </a:lnTo>
                            <a:lnTo>
                              <a:pt x="71" y="237"/>
                            </a:lnTo>
                            <a:lnTo>
                              <a:pt x="26" y="291"/>
                            </a:lnTo>
                            <a:lnTo>
                              <a:pt x="8" y="348"/>
                            </a:lnTo>
                            <a:lnTo>
                              <a:pt x="0" y="215"/>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49" name="Freeform 49"/>
                      <p:cNvSpPr>
                        <a:spLocks/>
                      </p:cNvSpPr>
                      <p:nvPr/>
                    </p:nvSpPr>
                    <p:spPr bwMode="auto">
                      <a:xfrm>
                        <a:off x="5065" y="1652"/>
                        <a:ext cx="50" cy="67"/>
                      </a:xfrm>
                      <a:custGeom>
                        <a:avLst/>
                        <a:gdLst>
                          <a:gd name="T0" fmla="*/ 47 w 50"/>
                          <a:gd name="T1" fmla="*/ 66 h 67"/>
                          <a:gd name="T2" fmla="*/ 49 w 50"/>
                          <a:gd name="T3" fmla="*/ 47 h 67"/>
                          <a:gd name="T4" fmla="*/ 48 w 50"/>
                          <a:gd name="T5" fmla="*/ 29 h 67"/>
                          <a:gd name="T6" fmla="*/ 41 w 50"/>
                          <a:gd name="T7" fmla="*/ 14 h 67"/>
                          <a:gd name="T8" fmla="*/ 30 w 50"/>
                          <a:gd name="T9" fmla="*/ 7 h 67"/>
                          <a:gd name="T10" fmla="*/ 20 w 50"/>
                          <a:gd name="T11" fmla="*/ 2 h 67"/>
                          <a:gd name="T12" fmla="*/ 12 w 50"/>
                          <a:gd name="T13" fmla="*/ 4 h 67"/>
                          <a:gd name="T14" fmla="*/ 0 w 50"/>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7">
                            <a:moveTo>
                              <a:pt x="47" y="66"/>
                            </a:moveTo>
                            <a:lnTo>
                              <a:pt x="49" y="47"/>
                            </a:lnTo>
                            <a:lnTo>
                              <a:pt x="48" y="29"/>
                            </a:lnTo>
                            <a:lnTo>
                              <a:pt x="41" y="14"/>
                            </a:lnTo>
                            <a:lnTo>
                              <a:pt x="30" y="7"/>
                            </a:lnTo>
                            <a:lnTo>
                              <a:pt x="20" y="2"/>
                            </a:lnTo>
                            <a:lnTo>
                              <a:pt x="12" y="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50" name="Freeform 50"/>
                      <p:cNvSpPr>
                        <a:spLocks/>
                      </p:cNvSpPr>
                      <p:nvPr/>
                    </p:nvSpPr>
                    <p:spPr bwMode="auto">
                      <a:xfrm>
                        <a:off x="5035" y="1682"/>
                        <a:ext cx="41" cy="66"/>
                      </a:xfrm>
                      <a:custGeom>
                        <a:avLst/>
                        <a:gdLst>
                          <a:gd name="T0" fmla="*/ 0 w 41"/>
                          <a:gd name="T1" fmla="*/ 0 h 66"/>
                          <a:gd name="T2" fmla="*/ 19 w 41"/>
                          <a:gd name="T3" fmla="*/ 4 h 66"/>
                          <a:gd name="T4" fmla="*/ 32 w 41"/>
                          <a:gd name="T5" fmla="*/ 10 h 66"/>
                          <a:gd name="T6" fmla="*/ 40 w 41"/>
                          <a:gd name="T7" fmla="*/ 23 h 66"/>
                          <a:gd name="T8" fmla="*/ 38 w 41"/>
                          <a:gd name="T9" fmla="*/ 34 h 66"/>
                          <a:gd name="T10" fmla="*/ 27 w 41"/>
                          <a:gd name="T11" fmla="*/ 49 h 66"/>
                          <a:gd name="T12" fmla="*/ 25 w 41"/>
                          <a:gd name="T13" fmla="*/ 65 h 66"/>
                        </a:gdLst>
                        <a:ahLst/>
                        <a:cxnLst>
                          <a:cxn ang="0">
                            <a:pos x="T0" y="T1"/>
                          </a:cxn>
                          <a:cxn ang="0">
                            <a:pos x="T2" y="T3"/>
                          </a:cxn>
                          <a:cxn ang="0">
                            <a:pos x="T4" y="T5"/>
                          </a:cxn>
                          <a:cxn ang="0">
                            <a:pos x="T6" y="T7"/>
                          </a:cxn>
                          <a:cxn ang="0">
                            <a:pos x="T8" y="T9"/>
                          </a:cxn>
                          <a:cxn ang="0">
                            <a:pos x="T10" y="T11"/>
                          </a:cxn>
                          <a:cxn ang="0">
                            <a:pos x="T12" y="T13"/>
                          </a:cxn>
                        </a:cxnLst>
                        <a:rect l="0" t="0" r="r" b="b"/>
                        <a:pathLst>
                          <a:path w="41" h="66">
                            <a:moveTo>
                              <a:pt x="0" y="0"/>
                            </a:moveTo>
                            <a:lnTo>
                              <a:pt x="19" y="4"/>
                            </a:lnTo>
                            <a:lnTo>
                              <a:pt x="32" y="10"/>
                            </a:lnTo>
                            <a:lnTo>
                              <a:pt x="40" y="23"/>
                            </a:lnTo>
                            <a:lnTo>
                              <a:pt x="38" y="34"/>
                            </a:lnTo>
                            <a:lnTo>
                              <a:pt x="27" y="49"/>
                            </a:lnTo>
                            <a:lnTo>
                              <a:pt x="25" y="6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51" name="Freeform 51"/>
                      <p:cNvSpPr>
                        <a:spLocks/>
                      </p:cNvSpPr>
                      <p:nvPr/>
                    </p:nvSpPr>
                    <p:spPr bwMode="auto">
                      <a:xfrm>
                        <a:off x="4993" y="1724"/>
                        <a:ext cx="44" cy="54"/>
                      </a:xfrm>
                      <a:custGeom>
                        <a:avLst/>
                        <a:gdLst>
                          <a:gd name="T0" fmla="*/ 0 w 44"/>
                          <a:gd name="T1" fmla="*/ 6 h 54"/>
                          <a:gd name="T2" fmla="*/ 16 w 44"/>
                          <a:gd name="T3" fmla="*/ 0 h 54"/>
                          <a:gd name="T4" fmla="*/ 30 w 44"/>
                          <a:gd name="T5" fmla="*/ 4 h 54"/>
                          <a:gd name="T6" fmla="*/ 41 w 44"/>
                          <a:gd name="T7" fmla="*/ 14 h 54"/>
                          <a:gd name="T8" fmla="*/ 43 w 44"/>
                          <a:gd name="T9" fmla="*/ 27 h 54"/>
                          <a:gd name="T10" fmla="*/ 38 w 44"/>
                          <a:gd name="T11" fmla="*/ 39 h 54"/>
                          <a:gd name="T12" fmla="*/ 30 w 44"/>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44" h="54">
                            <a:moveTo>
                              <a:pt x="0" y="6"/>
                            </a:moveTo>
                            <a:lnTo>
                              <a:pt x="16" y="0"/>
                            </a:lnTo>
                            <a:lnTo>
                              <a:pt x="30" y="4"/>
                            </a:lnTo>
                            <a:lnTo>
                              <a:pt x="41" y="14"/>
                            </a:lnTo>
                            <a:lnTo>
                              <a:pt x="43" y="27"/>
                            </a:lnTo>
                            <a:lnTo>
                              <a:pt x="38" y="39"/>
                            </a:lnTo>
                            <a:lnTo>
                              <a:pt x="30" y="5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51252" name="Freeform 52"/>
                    <p:cNvSpPr>
                      <a:spLocks/>
                    </p:cNvSpPr>
                    <p:nvPr/>
                  </p:nvSpPr>
                  <p:spPr bwMode="auto">
                    <a:xfrm>
                      <a:off x="3984" y="1696"/>
                      <a:ext cx="1427" cy="1119"/>
                    </a:xfrm>
                    <a:custGeom>
                      <a:avLst/>
                      <a:gdLst>
                        <a:gd name="T0" fmla="*/ 876 w 1427"/>
                        <a:gd name="T1" fmla="*/ 860 h 1119"/>
                        <a:gd name="T2" fmla="*/ 924 w 1427"/>
                        <a:gd name="T3" fmla="*/ 926 h 1119"/>
                        <a:gd name="T4" fmla="*/ 967 w 1427"/>
                        <a:gd name="T5" fmla="*/ 964 h 1119"/>
                        <a:gd name="T6" fmla="*/ 1022 w 1427"/>
                        <a:gd name="T7" fmla="*/ 996 h 1119"/>
                        <a:gd name="T8" fmla="*/ 1033 w 1427"/>
                        <a:gd name="T9" fmla="*/ 1039 h 1119"/>
                        <a:gd name="T10" fmla="*/ 1058 w 1427"/>
                        <a:gd name="T11" fmla="*/ 1071 h 1119"/>
                        <a:gd name="T12" fmla="*/ 1079 w 1427"/>
                        <a:gd name="T13" fmla="*/ 1118 h 1119"/>
                        <a:gd name="T14" fmla="*/ 1096 w 1427"/>
                        <a:gd name="T15" fmla="*/ 990 h 1119"/>
                        <a:gd name="T16" fmla="*/ 1115 w 1427"/>
                        <a:gd name="T17" fmla="*/ 906 h 1119"/>
                        <a:gd name="T18" fmla="*/ 1096 w 1427"/>
                        <a:gd name="T19" fmla="*/ 757 h 1119"/>
                        <a:gd name="T20" fmla="*/ 1128 w 1427"/>
                        <a:gd name="T21" fmla="*/ 679 h 1119"/>
                        <a:gd name="T22" fmla="*/ 1175 w 1427"/>
                        <a:gd name="T23" fmla="*/ 539 h 1119"/>
                        <a:gd name="T24" fmla="*/ 1260 w 1427"/>
                        <a:gd name="T25" fmla="*/ 381 h 1119"/>
                        <a:gd name="T26" fmla="*/ 1285 w 1427"/>
                        <a:gd name="T27" fmla="*/ 283 h 1119"/>
                        <a:gd name="T28" fmla="*/ 1332 w 1427"/>
                        <a:gd name="T29" fmla="*/ 163 h 1119"/>
                        <a:gd name="T30" fmla="*/ 1384 w 1427"/>
                        <a:gd name="T31" fmla="*/ 77 h 1119"/>
                        <a:gd name="T32" fmla="*/ 1426 w 1427"/>
                        <a:gd name="T33" fmla="*/ 45 h 1119"/>
                        <a:gd name="T34" fmla="*/ 1378 w 1427"/>
                        <a:gd name="T35" fmla="*/ 17 h 1119"/>
                        <a:gd name="T36" fmla="*/ 1313 w 1427"/>
                        <a:gd name="T37" fmla="*/ 0 h 1119"/>
                        <a:gd name="T38" fmla="*/ 1236 w 1427"/>
                        <a:gd name="T39" fmla="*/ 10 h 1119"/>
                        <a:gd name="T40" fmla="*/ 1158 w 1427"/>
                        <a:gd name="T41" fmla="*/ 35 h 1119"/>
                        <a:gd name="T42" fmla="*/ 1086 w 1427"/>
                        <a:gd name="T43" fmla="*/ 69 h 1119"/>
                        <a:gd name="T44" fmla="*/ 1035 w 1427"/>
                        <a:gd name="T45" fmla="*/ 98 h 1119"/>
                        <a:gd name="T46" fmla="*/ 1014 w 1427"/>
                        <a:gd name="T47" fmla="*/ 88 h 1119"/>
                        <a:gd name="T48" fmla="*/ 981 w 1427"/>
                        <a:gd name="T49" fmla="*/ 68 h 1119"/>
                        <a:gd name="T50" fmla="*/ 976 w 1427"/>
                        <a:gd name="T51" fmla="*/ 19 h 1119"/>
                        <a:gd name="T52" fmla="*/ 944 w 1427"/>
                        <a:gd name="T53" fmla="*/ 46 h 1119"/>
                        <a:gd name="T54" fmla="*/ 903 w 1427"/>
                        <a:gd name="T55" fmla="*/ 55 h 1119"/>
                        <a:gd name="T56" fmla="*/ 847 w 1427"/>
                        <a:gd name="T57" fmla="*/ 68 h 1119"/>
                        <a:gd name="T58" fmla="*/ 792 w 1427"/>
                        <a:gd name="T59" fmla="*/ 73 h 1119"/>
                        <a:gd name="T60" fmla="*/ 741 w 1427"/>
                        <a:gd name="T61" fmla="*/ 79 h 1119"/>
                        <a:gd name="T62" fmla="*/ 669 w 1427"/>
                        <a:gd name="T63" fmla="*/ 77 h 1119"/>
                        <a:gd name="T64" fmla="*/ 606 w 1427"/>
                        <a:gd name="T65" fmla="*/ 103 h 1119"/>
                        <a:gd name="T66" fmla="*/ 554 w 1427"/>
                        <a:gd name="T67" fmla="*/ 151 h 1119"/>
                        <a:gd name="T68" fmla="*/ 502 w 1427"/>
                        <a:gd name="T69" fmla="*/ 225 h 1119"/>
                        <a:gd name="T70" fmla="*/ 464 w 1427"/>
                        <a:gd name="T71" fmla="*/ 279 h 1119"/>
                        <a:gd name="T72" fmla="*/ 415 w 1427"/>
                        <a:gd name="T73" fmla="*/ 324 h 1119"/>
                        <a:gd name="T74" fmla="*/ 363 w 1427"/>
                        <a:gd name="T75" fmla="*/ 356 h 1119"/>
                        <a:gd name="T76" fmla="*/ 320 w 1427"/>
                        <a:gd name="T77" fmla="*/ 391 h 1119"/>
                        <a:gd name="T78" fmla="*/ 295 w 1427"/>
                        <a:gd name="T79" fmla="*/ 438 h 1119"/>
                        <a:gd name="T80" fmla="*/ 215 w 1427"/>
                        <a:gd name="T81" fmla="*/ 428 h 1119"/>
                        <a:gd name="T82" fmla="*/ 113 w 1427"/>
                        <a:gd name="T83" fmla="*/ 444 h 1119"/>
                        <a:gd name="T84" fmla="*/ 133 w 1427"/>
                        <a:gd name="T85" fmla="*/ 395 h 1119"/>
                        <a:gd name="T86" fmla="*/ 26 w 1427"/>
                        <a:gd name="T87" fmla="*/ 409 h 1119"/>
                        <a:gd name="T88" fmla="*/ 19 w 1427"/>
                        <a:gd name="T89" fmla="*/ 546 h 1119"/>
                        <a:gd name="T90" fmla="*/ 13 w 1427"/>
                        <a:gd name="T91" fmla="*/ 658 h 1119"/>
                        <a:gd name="T92" fmla="*/ 0 w 1427"/>
                        <a:gd name="T93" fmla="*/ 694 h 1119"/>
                        <a:gd name="T94" fmla="*/ 26 w 1427"/>
                        <a:gd name="T95" fmla="*/ 707 h 1119"/>
                        <a:gd name="T96" fmla="*/ 52 w 1427"/>
                        <a:gd name="T97" fmla="*/ 707 h 1119"/>
                        <a:gd name="T98" fmla="*/ 79 w 1427"/>
                        <a:gd name="T99" fmla="*/ 784 h 1119"/>
                        <a:gd name="T100" fmla="*/ 133 w 1427"/>
                        <a:gd name="T101" fmla="*/ 870 h 1119"/>
                        <a:gd name="T102" fmla="*/ 171 w 1427"/>
                        <a:gd name="T103" fmla="*/ 913 h 1119"/>
                        <a:gd name="T104" fmla="*/ 218 w 1427"/>
                        <a:gd name="T105" fmla="*/ 942 h 1119"/>
                        <a:gd name="T106" fmla="*/ 302 w 1427"/>
                        <a:gd name="T107" fmla="*/ 983 h 1119"/>
                        <a:gd name="T108" fmla="*/ 390 w 1427"/>
                        <a:gd name="T109" fmla="*/ 1000 h 1119"/>
                        <a:gd name="T110" fmla="*/ 482 w 1427"/>
                        <a:gd name="T111" fmla="*/ 1004 h 1119"/>
                        <a:gd name="T112" fmla="*/ 550 w 1427"/>
                        <a:gd name="T113" fmla="*/ 989 h 1119"/>
                        <a:gd name="T114" fmla="*/ 613 w 1427"/>
                        <a:gd name="T115" fmla="*/ 965 h 1119"/>
                        <a:gd name="T116" fmla="*/ 666 w 1427"/>
                        <a:gd name="T117" fmla="*/ 934 h 1119"/>
                        <a:gd name="T118" fmla="*/ 706 w 1427"/>
                        <a:gd name="T119" fmla="*/ 891 h 1119"/>
                        <a:gd name="T120" fmla="*/ 740 w 1427"/>
                        <a:gd name="T121" fmla="*/ 856 h 1119"/>
                        <a:gd name="T122" fmla="*/ 804 w 1427"/>
                        <a:gd name="T123" fmla="*/ 838 h 1119"/>
                        <a:gd name="T124" fmla="*/ 876 w 1427"/>
                        <a:gd name="T125" fmla="*/ 86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7" h="1119">
                          <a:moveTo>
                            <a:pt x="876" y="860"/>
                          </a:moveTo>
                          <a:lnTo>
                            <a:pt x="924" y="926"/>
                          </a:lnTo>
                          <a:lnTo>
                            <a:pt x="967" y="964"/>
                          </a:lnTo>
                          <a:lnTo>
                            <a:pt x="1022" y="996"/>
                          </a:lnTo>
                          <a:lnTo>
                            <a:pt x="1033" y="1039"/>
                          </a:lnTo>
                          <a:lnTo>
                            <a:pt x="1058" y="1071"/>
                          </a:lnTo>
                          <a:lnTo>
                            <a:pt x="1079" y="1118"/>
                          </a:lnTo>
                          <a:lnTo>
                            <a:pt x="1096" y="990"/>
                          </a:lnTo>
                          <a:lnTo>
                            <a:pt x="1115" y="906"/>
                          </a:lnTo>
                          <a:lnTo>
                            <a:pt x="1096" y="757"/>
                          </a:lnTo>
                          <a:lnTo>
                            <a:pt x="1128" y="679"/>
                          </a:lnTo>
                          <a:lnTo>
                            <a:pt x="1175" y="539"/>
                          </a:lnTo>
                          <a:lnTo>
                            <a:pt x="1260" y="381"/>
                          </a:lnTo>
                          <a:lnTo>
                            <a:pt x="1285" y="283"/>
                          </a:lnTo>
                          <a:lnTo>
                            <a:pt x="1332" y="163"/>
                          </a:lnTo>
                          <a:lnTo>
                            <a:pt x="1384" y="77"/>
                          </a:lnTo>
                          <a:lnTo>
                            <a:pt x="1426" y="45"/>
                          </a:lnTo>
                          <a:lnTo>
                            <a:pt x="1378" y="17"/>
                          </a:lnTo>
                          <a:lnTo>
                            <a:pt x="1313" y="0"/>
                          </a:lnTo>
                          <a:lnTo>
                            <a:pt x="1236" y="10"/>
                          </a:lnTo>
                          <a:lnTo>
                            <a:pt x="1158" y="35"/>
                          </a:lnTo>
                          <a:lnTo>
                            <a:pt x="1086" y="69"/>
                          </a:lnTo>
                          <a:lnTo>
                            <a:pt x="1035" y="98"/>
                          </a:lnTo>
                          <a:lnTo>
                            <a:pt x="1014" y="88"/>
                          </a:lnTo>
                          <a:lnTo>
                            <a:pt x="981" y="68"/>
                          </a:lnTo>
                          <a:lnTo>
                            <a:pt x="976" y="19"/>
                          </a:lnTo>
                          <a:lnTo>
                            <a:pt x="944" y="46"/>
                          </a:lnTo>
                          <a:lnTo>
                            <a:pt x="903" y="55"/>
                          </a:lnTo>
                          <a:lnTo>
                            <a:pt x="847" y="68"/>
                          </a:lnTo>
                          <a:lnTo>
                            <a:pt x="792" y="73"/>
                          </a:lnTo>
                          <a:lnTo>
                            <a:pt x="741" y="79"/>
                          </a:lnTo>
                          <a:lnTo>
                            <a:pt x="669" y="77"/>
                          </a:lnTo>
                          <a:lnTo>
                            <a:pt x="606" y="103"/>
                          </a:lnTo>
                          <a:lnTo>
                            <a:pt x="554" y="151"/>
                          </a:lnTo>
                          <a:lnTo>
                            <a:pt x="502" y="225"/>
                          </a:lnTo>
                          <a:lnTo>
                            <a:pt x="464" y="279"/>
                          </a:lnTo>
                          <a:lnTo>
                            <a:pt x="415" y="324"/>
                          </a:lnTo>
                          <a:lnTo>
                            <a:pt x="363" y="356"/>
                          </a:lnTo>
                          <a:lnTo>
                            <a:pt x="320" y="391"/>
                          </a:lnTo>
                          <a:lnTo>
                            <a:pt x="295" y="438"/>
                          </a:lnTo>
                          <a:lnTo>
                            <a:pt x="215" y="428"/>
                          </a:lnTo>
                          <a:lnTo>
                            <a:pt x="113" y="444"/>
                          </a:lnTo>
                          <a:lnTo>
                            <a:pt x="133" y="395"/>
                          </a:lnTo>
                          <a:lnTo>
                            <a:pt x="26" y="409"/>
                          </a:lnTo>
                          <a:lnTo>
                            <a:pt x="19" y="546"/>
                          </a:lnTo>
                          <a:lnTo>
                            <a:pt x="13" y="658"/>
                          </a:lnTo>
                          <a:lnTo>
                            <a:pt x="0" y="694"/>
                          </a:lnTo>
                          <a:lnTo>
                            <a:pt x="26" y="707"/>
                          </a:lnTo>
                          <a:lnTo>
                            <a:pt x="52" y="707"/>
                          </a:lnTo>
                          <a:lnTo>
                            <a:pt x="79" y="784"/>
                          </a:lnTo>
                          <a:lnTo>
                            <a:pt x="133" y="870"/>
                          </a:lnTo>
                          <a:lnTo>
                            <a:pt x="171" y="913"/>
                          </a:lnTo>
                          <a:lnTo>
                            <a:pt x="218" y="942"/>
                          </a:lnTo>
                          <a:lnTo>
                            <a:pt x="302" y="983"/>
                          </a:lnTo>
                          <a:lnTo>
                            <a:pt x="390" y="1000"/>
                          </a:lnTo>
                          <a:lnTo>
                            <a:pt x="482" y="1004"/>
                          </a:lnTo>
                          <a:lnTo>
                            <a:pt x="550" y="989"/>
                          </a:lnTo>
                          <a:lnTo>
                            <a:pt x="613" y="965"/>
                          </a:lnTo>
                          <a:lnTo>
                            <a:pt x="666" y="934"/>
                          </a:lnTo>
                          <a:lnTo>
                            <a:pt x="706" y="891"/>
                          </a:lnTo>
                          <a:lnTo>
                            <a:pt x="740" y="856"/>
                          </a:lnTo>
                          <a:lnTo>
                            <a:pt x="804" y="838"/>
                          </a:lnTo>
                          <a:lnTo>
                            <a:pt x="876" y="860"/>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51253" name="Freeform 53"/>
                  <p:cNvSpPr>
                    <a:spLocks/>
                  </p:cNvSpPr>
                  <p:nvPr/>
                </p:nvSpPr>
                <p:spPr bwMode="auto">
                  <a:xfrm>
                    <a:off x="4272" y="1792"/>
                    <a:ext cx="747" cy="553"/>
                  </a:xfrm>
                  <a:custGeom>
                    <a:avLst/>
                    <a:gdLst>
                      <a:gd name="T0" fmla="*/ 746 w 747"/>
                      <a:gd name="T1" fmla="*/ 0 h 553"/>
                      <a:gd name="T2" fmla="*/ 694 w 747"/>
                      <a:gd name="T3" fmla="*/ 48 h 553"/>
                      <a:gd name="T4" fmla="*/ 648 w 747"/>
                      <a:gd name="T5" fmla="*/ 77 h 553"/>
                      <a:gd name="T6" fmla="*/ 607 w 747"/>
                      <a:gd name="T7" fmla="*/ 109 h 553"/>
                      <a:gd name="T8" fmla="*/ 584 w 747"/>
                      <a:gd name="T9" fmla="*/ 141 h 553"/>
                      <a:gd name="T10" fmla="*/ 564 w 747"/>
                      <a:gd name="T11" fmla="*/ 170 h 553"/>
                      <a:gd name="T12" fmla="*/ 532 w 747"/>
                      <a:gd name="T13" fmla="*/ 196 h 553"/>
                      <a:gd name="T14" fmla="*/ 490 w 747"/>
                      <a:gd name="T15" fmla="*/ 215 h 553"/>
                      <a:gd name="T16" fmla="*/ 462 w 747"/>
                      <a:gd name="T17" fmla="*/ 243 h 553"/>
                      <a:gd name="T18" fmla="*/ 438 w 747"/>
                      <a:gd name="T19" fmla="*/ 278 h 553"/>
                      <a:gd name="T20" fmla="*/ 411 w 747"/>
                      <a:gd name="T21" fmla="*/ 320 h 553"/>
                      <a:gd name="T22" fmla="*/ 392 w 747"/>
                      <a:gd name="T23" fmla="*/ 363 h 553"/>
                      <a:gd name="T24" fmla="*/ 372 w 747"/>
                      <a:gd name="T25" fmla="*/ 421 h 553"/>
                      <a:gd name="T26" fmla="*/ 346 w 747"/>
                      <a:gd name="T27" fmla="*/ 468 h 553"/>
                      <a:gd name="T28" fmla="*/ 317 w 747"/>
                      <a:gd name="T29" fmla="*/ 502 h 553"/>
                      <a:gd name="T30" fmla="*/ 279 w 747"/>
                      <a:gd name="T31" fmla="*/ 528 h 553"/>
                      <a:gd name="T32" fmla="*/ 241 w 747"/>
                      <a:gd name="T33" fmla="*/ 542 h 553"/>
                      <a:gd name="T34" fmla="*/ 203 w 747"/>
                      <a:gd name="T35" fmla="*/ 552 h 553"/>
                      <a:gd name="T36" fmla="*/ 160 w 747"/>
                      <a:gd name="T37" fmla="*/ 548 h 553"/>
                      <a:gd name="T38" fmla="*/ 121 w 747"/>
                      <a:gd name="T39" fmla="*/ 540 h 553"/>
                      <a:gd name="T40" fmla="*/ 79 w 747"/>
                      <a:gd name="T41" fmla="*/ 519 h 553"/>
                      <a:gd name="T42" fmla="*/ 45 w 747"/>
                      <a:gd name="T43" fmla="*/ 491 h 553"/>
                      <a:gd name="T44" fmla="*/ 21 w 747"/>
                      <a:gd name="T45" fmla="*/ 458 h 553"/>
                      <a:gd name="T46" fmla="*/ 7 w 747"/>
                      <a:gd name="T47" fmla="*/ 421 h 553"/>
                      <a:gd name="T48" fmla="*/ 0 w 747"/>
                      <a:gd name="T49" fmla="*/ 377 h 553"/>
                      <a:gd name="T50" fmla="*/ 8 w 747"/>
                      <a:gd name="T51" fmla="*/ 33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7" h="553">
                        <a:moveTo>
                          <a:pt x="746" y="0"/>
                        </a:moveTo>
                        <a:lnTo>
                          <a:pt x="694" y="48"/>
                        </a:lnTo>
                        <a:lnTo>
                          <a:pt x="648" y="77"/>
                        </a:lnTo>
                        <a:lnTo>
                          <a:pt x="607" y="109"/>
                        </a:lnTo>
                        <a:lnTo>
                          <a:pt x="584" y="141"/>
                        </a:lnTo>
                        <a:lnTo>
                          <a:pt x="564" y="170"/>
                        </a:lnTo>
                        <a:lnTo>
                          <a:pt x="532" y="196"/>
                        </a:lnTo>
                        <a:lnTo>
                          <a:pt x="490" y="215"/>
                        </a:lnTo>
                        <a:lnTo>
                          <a:pt x="462" y="243"/>
                        </a:lnTo>
                        <a:lnTo>
                          <a:pt x="438" y="278"/>
                        </a:lnTo>
                        <a:lnTo>
                          <a:pt x="411" y="320"/>
                        </a:lnTo>
                        <a:lnTo>
                          <a:pt x="392" y="363"/>
                        </a:lnTo>
                        <a:lnTo>
                          <a:pt x="372" y="421"/>
                        </a:lnTo>
                        <a:lnTo>
                          <a:pt x="346" y="468"/>
                        </a:lnTo>
                        <a:lnTo>
                          <a:pt x="317" y="502"/>
                        </a:lnTo>
                        <a:lnTo>
                          <a:pt x="279" y="528"/>
                        </a:lnTo>
                        <a:lnTo>
                          <a:pt x="241" y="542"/>
                        </a:lnTo>
                        <a:lnTo>
                          <a:pt x="203" y="552"/>
                        </a:lnTo>
                        <a:lnTo>
                          <a:pt x="160" y="548"/>
                        </a:lnTo>
                        <a:lnTo>
                          <a:pt x="121" y="540"/>
                        </a:lnTo>
                        <a:lnTo>
                          <a:pt x="79" y="519"/>
                        </a:lnTo>
                        <a:lnTo>
                          <a:pt x="45" y="491"/>
                        </a:lnTo>
                        <a:lnTo>
                          <a:pt x="21" y="458"/>
                        </a:lnTo>
                        <a:lnTo>
                          <a:pt x="7" y="421"/>
                        </a:lnTo>
                        <a:lnTo>
                          <a:pt x="0" y="377"/>
                        </a:lnTo>
                        <a:lnTo>
                          <a:pt x="8" y="33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51254" name="Group 54"/>
                <p:cNvGrpSpPr>
                  <a:grpSpLocks/>
                </p:cNvGrpSpPr>
                <p:nvPr/>
              </p:nvGrpSpPr>
              <p:grpSpPr bwMode="auto">
                <a:xfrm>
                  <a:off x="3995" y="1850"/>
                  <a:ext cx="899" cy="843"/>
                  <a:chOff x="3995" y="1850"/>
                  <a:chExt cx="899" cy="843"/>
                </a:xfrm>
              </p:grpSpPr>
              <p:sp>
                <p:nvSpPr>
                  <p:cNvPr id="51255" name="Line 55"/>
                  <p:cNvSpPr>
                    <a:spLocks noChangeShapeType="1"/>
                  </p:cNvSpPr>
                  <p:nvPr/>
                </p:nvSpPr>
                <p:spPr bwMode="auto">
                  <a:xfrm flipH="1">
                    <a:off x="4113" y="2249"/>
                    <a:ext cx="181" cy="64"/>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56" name="Freeform 56"/>
                  <p:cNvSpPr>
                    <a:spLocks/>
                  </p:cNvSpPr>
                  <p:nvPr/>
                </p:nvSpPr>
                <p:spPr bwMode="auto">
                  <a:xfrm>
                    <a:off x="4677" y="2178"/>
                    <a:ext cx="83" cy="188"/>
                  </a:xfrm>
                  <a:custGeom>
                    <a:avLst/>
                    <a:gdLst>
                      <a:gd name="T0" fmla="*/ 74 w 83"/>
                      <a:gd name="T1" fmla="*/ 187 h 188"/>
                      <a:gd name="T2" fmla="*/ 82 w 83"/>
                      <a:gd name="T3" fmla="*/ 139 h 188"/>
                      <a:gd name="T4" fmla="*/ 71 w 83"/>
                      <a:gd name="T5" fmla="*/ 85 h 188"/>
                      <a:gd name="T6" fmla="*/ 45 w 83"/>
                      <a:gd name="T7" fmla="*/ 36 h 188"/>
                      <a:gd name="T8" fmla="*/ 0 w 83"/>
                      <a:gd name="T9" fmla="*/ 0 h 188"/>
                    </a:gdLst>
                    <a:ahLst/>
                    <a:cxnLst>
                      <a:cxn ang="0">
                        <a:pos x="T0" y="T1"/>
                      </a:cxn>
                      <a:cxn ang="0">
                        <a:pos x="T2" y="T3"/>
                      </a:cxn>
                      <a:cxn ang="0">
                        <a:pos x="T4" y="T5"/>
                      </a:cxn>
                      <a:cxn ang="0">
                        <a:pos x="T6" y="T7"/>
                      </a:cxn>
                      <a:cxn ang="0">
                        <a:pos x="T8" y="T9"/>
                      </a:cxn>
                    </a:cxnLst>
                    <a:rect l="0" t="0" r="r" b="b"/>
                    <a:pathLst>
                      <a:path w="83" h="188">
                        <a:moveTo>
                          <a:pt x="74" y="187"/>
                        </a:moveTo>
                        <a:lnTo>
                          <a:pt x="82" y="139"/>
                        </a:lnTo>
                        <a:lnTo>
                          <a:pt x="71" y="85"/>
                        </a:lnTo>
                        <a:lnTo>
                          <a:pt x="45" y="3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57" name="Freeform 57"/>
                  <p:cNvSpPr>
                    <a:spLocks/>
                  </p:cNvSpPr>
                  <p:nvPr/>
                </p:nvSpPr>
                <p:spPr bwMode="auto">
                  <a:xfrm>
                    <a:off x="4660" y="2216"/>
                    <a:ext cx="54" cy="201"/>
                  </a:xfrm>
                  <a:custGeom>
                    <a:avLst/>
                    <a:gdLst>
                      <a:gd name="T0" fmla="*/ 0 w 54"/>
                      <a:gd name="T1" fmla="*/ 200 h 201"/>
                      <a:gd name="T2" fmla="*/ 28 w 54"/>
                      <a:gd name="T3" fmla="*/ 181 h 201"/>
                      <a:gd name="T4" fmla="*/ 45 w 54"/>
                      <a:gd name="T5" fmla="*/ 153 h 201"/>
                      <a:gd name="T6" fmla="*/ 53 w 54"/>
                      <a:gd name="T7" fmla="*/ 109 h 201"/>
                      <a:gd name="T8" fmla="*/ 48 w 54"/>
                      <a:gd name="T9" fmla="*/ 71 h 201"/>
                      <a:gd name="T10" fmla="*/ 28 w 54"/>
                      <a:gd name="T11" fmla="*/ 29 h 201"/>
                      <a:gd name="T12" fmla="*/ 3 w 54"/>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54" h="201">
                        <a:moveTo>
                          <a:pt x="0" y="200"/>
                        </a:moveTo>
                        <a:lnTo>
                          <a:pt x="28" y="181"/>
                        </a:lnTo>
                        <a:lnTo>
                          <a:pt x="45" y="153"/>
                        </a:lnTo>
                        <a:lnTo>
                          <a:pt x="53" y="109"/>
                        </a:lnTo>
                        <a:lnTo>
                          <a:pt x="48" y="71"/>
                        </a:lnTo>
                        <a:lnTo>
                          <a:pt x="28" y="29"/>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58" name="Freeform 58"/>
                  <p:cNvSpPr>
                    <a:spLocks/>
                  </p:cNvSpPr>
                  <p:nvPr/>
                </p:nvSpPr>
                <p:spPr bwMode="auto">
                  <a:xfrm>
                    <a:off x="4596" y="2242"/>
                    <a:ext cx="42" cy="89"/>
                  </a:xfrm>
                  <a:custGeom>
                    <a:avLst/>
                    <a:gdLst>
                      <a:gd name="T0" fmla="*/ 41 w 42"/>
                      <a:gd name="T1" fmla="*/ 0 h 89"/>
                      <a:gd name="T2" fmla="*/ 40 w 42"/>
                      <a:gd name="T3" fmla="*/ 37 h 89"/>
                      <a:gd name="T4" fmla="*/ 23 w 42"/>
                      <a:gd name="T5" fmla="*/ 73 h 89"/>
                      <a:gd name="T6" fmla="*/ 0 w 42"/>
                      <a:gd name="T7" fmla="*/ 88 h 89"/>
                    </a:gdLst>
                    <a:ahLst/>
                    <a:cxnLst>
                      <a:cxn ang="0">
                        <a:pos x="T0" y="T1"/>
                      </a:cxn>
                      <a:cxn ang="0">
                        <a:pos x="T2" y="T3"/>
                      </a:cxn>
                      <a:cxn ang="0">
                        <a:pos x="T4" y="T5"/>
                      </a:cxn>
                      <a:cxn ang="0">
                        <a:pos x="T6" y="T7"/>
                      </a:cxn>
                    </a:cxnLst>
                    <a:rect l="0" t="0" r="r" b="b"/>
                    <a:pathLst>
                      <a:path w="42" h="89">
                        <a:moveTo>
                          <a:pt x="41" y="0"/>
                        </a:moveTo>
                        <a:lnTo>
                          <a:pt x="40" y="37"/>
                        </a:lnTo>
                        <a:lnTo>
                          <a:pt x="23" y="73"/>
                        </a:lnTo>
                        <a:lnTo>
                          <a:pt x="0" y="8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59" name="Freeform 59"/>
                  <p:cNvSpPr>
                    <a:spLocks/>
                  </p:cNvSpPr>
                  <p:nvPr/>
                </p:nvSpPr>
                <p:spPr bwMode="auto">
                  <a:xfrm>
                    <a:off x="4694" y="2111"/>
                    <a:ext cx="200" cy="117"/>
                  </a:xfrm>
                  <a:custGeom>
                    <a:avLst/>
                    <a:gdLst>
                      <a:gd name="T0" fmla="*/ 199 w 200"/>
                      <a:gd name="T1" fmla="*/ 116 h 117"/>
                      <a:gd name="T2" fmla="*/ 182 w 200"/>
                      <a:gd name="T3" fmla="*/ 79 h 117"/>
                      <a:gd name="T4" fmla="*/ 154 w 200"/>
                      <a:gd name="T5" fmla="*/ 42 h 117"/>
                      <a:gd name="T6" fmla="*/ 120 w 200"/>
                      <a:gd name="T7" fmla="*/ 16 h 117"/>
                      <a:gd name="T8" fmla="*/ 89 w 200"/>
                      <a:gd name="T9" fmla="*/ 2 h 117"/>
                      <a:gd name="T10" fmla="*/ 60 w 200"/>
                      <a:gd name="T11" fmla="*/ 0 h 117"/>
                      <a:gd name="T12" fmla="*/ 24 w 200"/>
                      <a:gd name="T13" fmla="*/ 7 h 117"/>
                      <a:gd name="T14" fmla="*/ 0 w 200"/>
                      <a:gd name="T15" fmla="*/ 23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17">
                        <a:moveTo>
                          <a:pt x="199" y="116"/>
                        </a:moveTo>
                        <a:lnTo>
                          <a:pt x="182" y="79"/>
                        </a:lnTo>
                        <a:lnTo>
                          <a:pt x="154" y="42"/>
                        </a:lnTo>
                        <a:lnTo>
                          <a:pt x="120" y="16"/>
                        </a:lnTo>
                        <a:lnTo>
                          <a:pt x="89" y="2"/>
                        </a:lnTo>
                        <a:lnTo>
                          <a:pt x="60" y="0"/>
                        </a:lnTo>
                        <a:lnTo>
                          <a:pt x="24" y="7"/>
                        </a:lnTo>
                        <a:lnTo>
                          <a:pt x="0" y="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60" name="Freeform 60"/>
                  <p:cNvSpPr>
                    <a:spLocks/>
                  </p:cNvSpPr>
                  <p:nvPr/>
                </p:nvSpPr>
                <p:spPr bwMode="auto">
                  <a:xfrm>
                    <a:off x="4294" y="2403"/>
                    <a:ext cx="431" cy="290"/>
                  </a:xfrm>
                  <a:custGeom>
                    <a:avLst/>
                    <a:gdLst>
                      <a:gd name="T0" fmla="*/ 430 w 431"/>
                      <a:gd name="T1" fmla="*/ 149 h 290"/>
                      <a:gd name="T2" fmla="*/ 365 w 431"/>
                      <a:gd name="T3" fmla="*/ 130 h 290"/>
                      <a:gd name="T4" fmla="*/ 304 w 431"/>
                      <a:gd name="T5" fmla="*/ 104 h 290"/>
                      <a:gd name="T6" fmla="*/ 242 w 431"/>
                      <a:gd name="T7" fmla="*/ 72 h 290"/>
                      <a:gd name="T8" fmla="*/ 185 w 431"/>
                      <a:gd name="T9" fmla="*/ 35 h 290"/>
                      <a:gd name="T10" fmla="*/ 138 w 431"/>
                      <a:gd name="T11" fmla="*/ 0 h 290"/>
                      <a:gd name="T12" fmla="*/ 120 w 431"/>
                      <a:gd name="T13" fmla="*/ 55 h 290"/>
                      <a:gd name="T14" fmla="*/ 87 w 431"/>
                      <a:gd name="T15" fmla="*/ 107 h 290"/>
                      <a:gd name="T16" fmla="*/ 49 w 431"/>
                      <a:gd name="T17" fmla="*/ 155 h 290"/>
                      <a:gd name="T18" fmla="*/ 0 w 431"/>
                      <a:gd name="T19" fmla="*/ 191 h 290"/>
                      <a:gd name="T20" fmla="*/ 44 w 431"/>
                      <a:gd name="T21" fmla="*/ 229 h 290"/>
                      <a:gd name="T22" fmla="*/ 85 w 431"/>
                      <a:gd name="T23" fmla="*/ 254 h 290"/>
                      <a:gd name="T24" fmla="*/ 138 w 431"/>
                      <a:gd name="T25" fmla="*/ 275 h 290"/>
                      <a:gd name="T26" fmla="*/ 189 w 431"/>
                      <a:gd name="T27" fmla="*/ 289 h 290"/>
                      <a:gd name="T28" fmla="*/ 225 w 431"/>
                      <a:gd name="T29" fmla="*/ 287 h 290"/>
                      <a:gd name="T30" fmla="*/ 255 w 431"/>
                      <a:gd name="T31" fmla="*/ 27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1" h="290">
                        <a:moveTo>
                          <a:pt x="430" y="149"/>
                        </a:moveTo>
                        <a:lnTo>
                          <a:pt x="365" y="130"/>
                        </a:lnTo>
                        <a:lnTo>
                          <a:pt x="304" y="104"/>
                        </a:lnTo>
                        <a:lnTo>
                          <a:pt x="242" y="72"/>
                        </a:lnTo>
                        <a:lnTo>
                          <a:pt x="185" y="35"/>
                        </a:lnTo>
                        <a:lnTo>
                          <a:pt x="138" y="0"/>
                        </a:lnTo>
                        <a:lnTo>
                          <a:pt x="120" y="55"/>
                        </a:lnTo>
                        <a:lnTo>
                          <a:pt x="87" y="107"/>
                        </a:lnTo>
                        <a:lnTo>
                          <a:pt x="49" y="155"/>
                        </a:lnTo>
                        <a:lnTo>
                          <a:pt x="0" y="191"/>
                        </a:lnTo>
                        <a:lnTo>
                          <a:pt x="44" y="229"/>
                        </a:lnTo>
                        <a:lnTo>
                          <a:pt x="85" y="254"/>
                        </a:lnTo>
                        <a:lnTo>
                          <a:pt x="138" y="275"/>
                        </a:lnTo>
                        <a:lnTo>
                          <a:pt x="189" y="289"/>
                        </a:lnTo>
                        <a:lnTo>
                          <a:pt x="225" y="287"/>
                        </a:lnTo>
                        <a:lnTo>
                          <a:pt x="255" y="27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61" name="Freeform 61"/>
                  <p:cNvSpPr>
                    <a:spLocks/>
                  </p:cNvSpPr>
                  <p:nvPr/>
                </p:nvSpPr>
                <p:spPr bwMode="auto">
                  <a:xfrm>
                    <a:off x="4423" y="2495"/>
                    <a:ext cx="142" cy="177"/>
                  </a:xfrm>
                  <a:custGeom>
                    <a:avLst/>
                    <a:gdLst>
                      <a:gd name="T0" fmla="*/ 141 w 142"/>
                      <a:gd name="T1" fmla="*/ 0 h 177"/>
                      <a:gd name="T2" fmla="*/ 109 w 142"/>
                      <a:gd name="T3" fmla="*/ 128 h 177"/>
                      <a:gd name="T4" fmla="*/ 0 w 142"/>
                      <a:gd name="T5" fmla="*/ 176 h 177"/>
                    </a:gdLst>
                    <a:ahLst/>
                    <a:cxnLst>
                      <a:cxn ang="0">
                        <a:pos x="T0" y="T1"/>
                      </a:cxn>
                      <a:cxn ang="0">
                        <a:pos x="T2" y="T3"/>
                      </a:cxn>
                      <a:cxn ang="0">
                        <a:pos x="T4" y="T5"/>
                      </a:cxn>
                    </a:cxnLst>
                    <a:rect l="0" t="0" r="r" b="b"/>
                    <a:pathLst>
                      <a:path w="142" h="177">
                        <a:moveTo>
                          <a:pt x="141" y="0"/>
                        </a:moveTo>
                        <a:lnTo>
                          <a:pt x="109" y="128"/>
                        </a:lnTo>
                        <a:lnTo>
                          <a:pt x="0" y="1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62" name="Freeform 62"/>
                  <p:cNvSpPr>
                    <a:spLocks/>
                  </p:cNvSpPr>
                  <p:nvPr/>
                </p:nvSpPr>
                <p:spPr bwMode="auto">
                  <a:xfrm>
                    <a:off x="4727" y="1850"/>
                    <a:ext cx="57" cy="171"/>
                  </a:xfrm>
                  <a:custGeom>
                    <a:avLst/>
                    <a:gdLst>
                      <a:gd name="T0" fmla="*/ 56 w 57"/>
                      <a:gd name="T1" fmla="*/ 0 h 171"/>
                      <a:gd name="T2" fmla="*/ 32 w 57"/>
                      <a:gd name="T3" fmla="*/ 22 h 171"/>
                      <a:gd name="T4" fmla="*/ 15 w 57"/>
                      <a:gd name="T5" fmla="*/ 50 h 171"/>
                      <a:gd name="T6" fmla="*/ 14 w 57"/>
                      <a:gd name="T7" fmla="*/ 77 h 171"/>
                      <a:gd name="T8" fmla="*/ 5 w 57"/>
                      <a:gd name="T9" fmla="*/ 107 h 171"/>
                      <a:gd name="T10" fmla="*/ 0 w 57"/>
                      <a:gd name="T11" fmla="*/ 139 h 171"/>
                      <a:gd name="T12" fmla="*/ 0 w 57"/>
                      <a:gd name="T13" fmla="*/ 170 h 171"/>
                    </a:gdLst>
                    <a:ahLst/>
                    <a:cxnLst>
                      <a:cxn ang="0">
                        <a:pos x="T0" y="T1"/>
                      </a:cxn>
                      <a:cxn ang="0">
                        <a:pos x="T2" y="T3"/>
                      </a:cxn>
                      <a:cxn ang="0">
                        <a:pos x="T4" y="T5"/>
                      </a:cxn>
                      <a:cxn ang="0">
                        <a:pos x="T6" y="T7"/>
                      </a:cxn>
                      <a:cxn ang="0">
                        <a:pos x="T8" y="T9"/>
                      </a:cxn>
                      <a:cxn ang="0">
                        <a:pos x="T10" y="T11"/>
                      </a:cxn>
                      <a:cxn ang="0">
                        <a:pos x="T12" y="T13"/>
                      </a:cxn>
                    </a:cxnLst>
                    <a:rect l="0" t="0" r="r" b="b"/>
                    <a:pathLst>
                      <a:path w="57" h="171">
                        <a:moveTo>
                          <a:pt x="56" y="0"/>
                        </a:moveTo>
                        <a:lnTo>
                          <a:pt x="32" y="22"/>
                        </a:lnTo>
                        <a:lnTo>
                          <a:pt x="15" y="50"/>
                        </a:lnTo>
                        <a:lnTo>
                          <a:pt x="14" y="77"/>
                        </a:lnTo>
                        <a:lnTo>
                          <a:pt x="5" y="107"/>
                        </a:lnTo>
                        <a:lnTo>
                          <a:pt x="0" y="139"/>
                        </a:lnTo>
                        <a:lnTo>
                          <a:pt x="0" y="17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63" name="Freeform 63"/>
                  <p:cNvSpPr>
                    <a:spLocks/>
                  </p:cNvSpPr>
                  <p:nvPr/>
                </p:nvSpPr>
                <p:spPr bwMode="auto">
                  <a:xfrm>
                    <a:off x="4744" y="1884"/>
                    <a:ext cx="53" cy="99"/>
                  </a:xfrm>
                  <a:custGeom>
                    <a:avLst/>
                    <a:gdLst>
                      <a:gd name="T0" fmla="*/ 40 w 53"/>
                      <a:gd name="T1" fmla="*/ 0 h 99"/>
                      <a:gd name="T2" fmla="*/ 52 w 53"/>
                      <a:gd name="T3" fmla="*/ 19 h 99"/>
                      <a:gd name="T4" fmla="*/ 50 w 53"/>
                      <a:gd name="T5" fmla="*/ 43 h 99"/>
                      <a:gd name="T6" fmla="*/ 40 w 53"/>
                      <a:gd name="T7" fmla="*/ 63 h 99"/>
                      <a:gd name="T8" fmla="*/ 29 w 53"/>
                      <a:gd name="T9" fmla="*/ 76 h 99"/>
                      <a:gd name="T10" fmla="*/ 18 w 53"/>
                      <a:gd name="T11" fmla="*/ 88 h 99"/>
                      <a:gd name="T12" fmla="*/ 0 w 53"/>
                      <a:gd name="T13" fmla="*/ 98 h 99"/>
                    </a:gdLst>
                    <a:ahLst/>
                    <a:cxnLst>
                      <a:cxn ang="0">
                        <a:pos x="T0" y="T1"/>
                      </a:cxn>
                      <a:cxn ang="0">
                        <a:pos x="T2" y="T3"/>
                      </a:cxn>
                      <a:cxn ang="0">
                        <a:pos x="T4" y="T5"/>
                      </a:cxn>
                      <a:cxn ang="0">
                        <a:pos x="T6" y="T7"/>
                      </a:cxn>
                      <a:cxn ang="0">
                        <a:pos x="T8" y="T9"/>
                      </a:cxn>
                      <a:cxn ang="0">
                        <a:pos x="T10" y="T11"/>
                      </a:cxn>
                      <a:cxn ang="0">
                        <a:pos x="T12" y="T13"/>
                      </a:cxn>
                    </a:cxnLst>
                    <a:rect l="0" t="0" r="r" b="b"/>
                    <a:pathLst>
                      <a:path w="53" h="99">
                        <a:moveTo>
                          <a:pt x="40" y="0"/>
                        </a:moveTo>
                        <a:lnTo>
                          <a:pt x="52" y="19"/>
                        </a:lnTo>
                        <a:lnTo>
                          <a:pt x="50" y="43"/>
                        </a:lnTo>
                        <a:lnTo>
                          <a:pt x="40" y="63"/>
                        </a:lnTo>
                        <a:lnTo>
                          <a:pt x="29" y="76"/>
                        </a:lnTo>
                        <a:lnTo>
                          <a:pt x="18" y="88"/>
                        </a:lnTo>
                        <a:lnTo>
                          <a:pt x="0" y="9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1264" name="Freeform 64"/>
                  <p:cNvSpPr>
                    <a:spLocks/>
                  </p:cNvSpPr>
                  <p:nvPr/>
                </p:nvSpPr>
                <p:spPr bwMode="auto">
                  <a:xfrm>
                    <a:off x="3995" y="2098"/>
                    <a:ext cx="280" cy="582"/>
                  </a:xfrm>
                  <a:custGeom>
                    <a:avLst/>
                    <a:gdLst>
                      <a:gd name="T0" fmla="*/ 0 w 280"/>
                      <a:gd name="T1" fmla="*/ 303 h 582"/>
                      <a:gd name="T2" fmla="*/ 34 w 280"/>
                      <a:gd name="T3" fmla="*/ 308 h 582"/>
                      <a:gd name="T4" fmla="*/ 43 w 280"/>
                      <a:gd name="T5" fmla="*/ 330 h 582"/>
                      <a:gd name="T6" fmla="*/ 49 w 280"/>
                      <a:gd name="T7" fmla="*/ 348 h 582"/>
                      <a:gd name="T8" fmla="*/ 66 w 280"/>
                      <a:gd name="T9" fmla="*/ 356 h 582"/>
                      <a:gd name="T10" fmla="*/ 112 w 280"/>
                      <a:gd name="T11" fmla="*/ 420 h 582"/>
                      <a:gd name="T12" fmla="*/ 146 w 280"/>
                      <a:gd name="T13" fmla="*/ 474 h 582"/>
                      <a:gd name="T14" fmla="*/ 191 w 280"/>
                      <a:gd name="T15" fmla="*/ 519 h 582"/>
                      <a:gd name="T16" fmla="*/ 209 w 280"/>
                      <a:gd name="T17" fmla="*/ 549 h 582"/>
                      <a:gd name="T18" fmla="*/ 279 w 280"/>
                      <a:gd name="T19" fmla="*/ 581 h 582"/>
                      <a:gd name="T20" fmla="*/ 249 w 280"/>
                      <a:gd name="T21" fmla="*/ 555 h 582"/>
                      <a:gd name="T22" fmla="*/ 220 w 280"/>
                      <a:gd name="T23" fmla="*/ 511 h 582"/>
                      <a:gd name="T24" fmla="*/ 209 w 280"/>
                      <a:gd name="T25" fmla="*/ 473 h 582"/>
                      <a:gd name="T26" fmla="*/ 206 w 280"/>
                      <a:gd name="T27" fmla="*/ 426 h 582"/>
                      <a:gd name="T28" fmla="*/ 216 w 280"/>
                      <a:gd name="T29" fmla="*/ 369 h 582"/>
                      <a:gd name="T30" fmla="*/ 185 w 280"/>
                      <a:gd name="T31" fmla="*/ 333 h 582"/>
                      <a:gd name="T32" fmla="*/ 181 w 280"/>
                      <a:gd name="T33" fmla="*/ 276 h 582"/>
                      <a:gd name="T34" fmla="*/ 181 w 280"/>
                      <a:gd name="T35" fmla="*/ 250 h 582"/>
                      <a:gd name="T36" fmla="*/ 88 w 280"/>
                      <a:gd name="T37" fmla="*/ 313 h 582"/>
                      <a:gd name="T38" fmla="*/ 134 w 280"/>
                      <a:gd name="T39" fmla="*/ 235 h 582"/>
                      <a:gd name="T40" fmla="*/ 122 w 280"/>
                      <a:gd name="T41" fmla="*/ 194 h 582"/>
                      <a:gd name="T42" fmla="*/ 102 w 280"/>
                      <a:gd name="T43" fmla="*/ 128 h 582"/>
                      <a:gd name="T44" fmla="*/ 99 w 280"/>
                      <a:gd name="T45" fmla="*/ 78 h 582"/>
                      <a:gd name="T46" fmla="*/ 112 w 280"/>
                      <a:gd name="T47" fmla="*/ 40 h 582"/>
                      <a:gd name="T48" fmla="*/ 124 w 280"/>
                      <a:gd name="T4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582">
                        <a:moveTo>
                          <a:pt x="0" y="303"/>
                        </a:moveTo>
                        <a:lnTo>
                          <a:pt x="34" y="308"/>
                        </a:lnTo>
                        <a:lnTo>
                          <a:pt x="43" y="330"/>
                        </a:lnTo>
                        <a:lnTo>
                          <a:pt x="49" y="348"/>
                        </a:lnTo>
                        <a:lnTo>
                          <a:pt x="66" y="356"/>
                        </a:lnTo>
                        <a:lnTo>
                          <a:pt x="112" y="420"/>
                        </a:lnTo>
                        <a:lnTo>
                          <a:pt x="146" y="474"/>
                        </a:lnTo>
                        <a:lnTo>
                          <a:pt x="191" y="519"/>
                        </a:lnTo>
                        <a:lnTo>
                          <a:pt x="209" y="549"/>
                        </a:lnTo>
                        <a:lnTo>
                          <a:pt x="279" y="581"/>
                        </a:lnTo>
                        <a:lnTo>
                          <a:pt x="249" y="555"/>
                        </a:lnTo>
                        <a:lnTo>
                          <a:pt x="220" y="511"/>
                        </a:lnTo>
                        <a:lnTo>
                          <a:pt x="209" y="473"/>
                        </a:lnTo>
                        <a:lnTo>
                          <a:pt x="206" y="426"/>
                        </a:lnTo>
                        <a:lnTo>
                          <a:pt x="216" y="369"/>
                        </a:lnTo>
                        <a:lnTo>
                          <a:pt x="185" y="333"/>
                        </a:lnTo>
                        <a:lnTo>
                          <a:pt x="181" y="276"/>
                        </a:lnTo>
                        <a:lnTo>
                          <a:pt x="181" y="250"/>
                        </a:lnTo>
                        <a:lnTo>
                          <a:pt x="88" y="313"/>
                        </a:lnTo>
                        <a:lnTo>
                          <a:pt x="134" y="235"/>
                        </a:lnTo>
                        <a:lnTo>
                          <a:pt x="122" y="194"/>
                        </a:lnTo>
                        <a:lnTo>
                          <a:pt x="102" y="128"/>
                        </a:lnTo>
                        <a:lnTo>
                          <a:pt x="99" y="78"/>
                        </a:lnTo>
                        <a:lnTo>
                          <a:pt x="112" y="40"/>
                        </a:lnTo>
                        <a:lnTo>
                          <a:pt x="12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xmlns="">
                        <a:solidFill>
                          <a:schemeClr val="tx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grpSp>
      </p:gr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20" name="Rectangle 1028"/>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a:t>Inspection Points</a:t>
            </a:r>
          </a:p>
        </p:txBody>
      </p:sp>
      <p:sp>
        <p:nvSpPr>
          <p:cNvPr id="60419" name="Rectangle 1027"/>
          <p:cNvSpPr>
            <a:spLocks noGrp="1" noChangeArrowheads="1"/>
          </p:cNvSpPr>
          <p:nvPr>
            <p:ph idx="1"/>
          </p:nvPr>
        </p:nvSpPr>
        <p:spPr/>
        <p:txBody>
          <a:bodyPr>
            <a:normAutofit fontScale="92500"/>
          </a:bodyPr>
          <a:lstStyle/>
          <a:p>
            <a:pPr>
              <a:lnSpc>
                <a:spcPct val="80000"/>
              </a:lnSpc>
              <a:spcAft>
                <a:spcPct val="50000"/>
              </a:spcAft>
            </a:pPr>
            <a:r>
              <a:rPr lang="en-US" sz="2300" b="1"/>
              <a:t>Check for worn or frayed Straps &amp; Hoses. </a:t>
            </a:r>
          </a:p>
          <a:p>
            <a:pPr>
              <a:lnSpc>
                <a:spcPct val="80000"/>
              </a:lnSpc>
              <a:spcAft>
                <a:spcPct val="50000"/>
              </a:spcAft>
            </a:pPr>
            <a:r>
              <a:rPr lang="en-US" sz="2300" b="1"/>
              <a:t>Look for wear or damage on the seal of the facepiece.</a:t>
            </a:r>
          </a:p>
          <a:p>
            <a:pPr>
              <a:lnSpc>
                <a:spcPct val="80000"/>
              </a:lnSpc>
              <a:spcAft>
                <a:spcPct val="50000"/>
              </a:spcAft>
            </a:pPr>
            <a:r>
              <a:rPr lang="en-US" sz="2300" b="1"/>
              <a:t>Be sure all the screws are tight.</a:t>
            </a:r>
          </a:p>
          <a:p>
            <a:pPr>
              <a:lnSpc>
                <a:spcPct val="80000"/>
              </a:lnSpc>
              <a:spcAft>
                <a:spcPct val="50000"/>
              </a:spcAft>
            </a:pPr>
            <a:r>
              <a:rPr lang="en-US" sz="2300" b="1"/>
              <a:t>Check rubber and plastic parts for flexibility.</a:t>
            </a:r>
          </a:p>
          <a:p>
            <a:pPr>
              <a:lnSpc>
                <a:spcPct val="80000"/>
              </a:lnSpc>
              <a:spcAft>
                <a:spcPct val="50000"/>
              </a:spcAft>
            </a:pPr>
            <a:r>
              <a:rPr lang="en-US" sz="2300" b="1"/>
              <a:t>Valves should be clean and seated perfectly.</a:t>
            </a:r>
          </a:p>
          <a:p>
            <a:pPr>
              <a:lnSpc>
                <a:spcPct val="80000"/>
              </a:lnSpc>
              <a:spcAft>
                <a:spcPct val="50000"/>
              </a:spcAft>
            </a:pPr>
            <a:r>
              <a:rPr lang="en-US" sz="2300" b="1"/>
              <a:t>Check for cracks or deformities in the face shield.</a:t>
            </a:r>
          </a:p>
          <a:p>
            <a:pPr>
              <a:lnSpc>
                <a:spcPct val="80000"/>
              </a:lnSpc>
              <a:spcAft>
                <a:spcPct val="50000"/>
              </a:spcAft>
            </a:pPr>
            <a:r>
              <a:rPr lang="en-US" sz="2300" b="1"/>
              <a:t>Check condition of filters, cartridges or canisters.</a:t>
            </a:r>
          </a:p>
          <a:p>
            <a:pPr>
              <a:lnSpc>
                <a:spcPct val="80000"/>
              </a:lnSpc>
              <a:spcAft>
                <a:spcPct val="50000"/>
              </a:spcAft>
            </a:pPr>
            <a:r>
              <a:rPr lang="en-US" sz="2300" b="1"/>
              <a:t>Damage to speaking diaphragm, if there is one.</a:t>
            </a:r>
            <a:endParaRPr lang="en-US" sz="2300"/>
          </a:p>
        </p:txBody>
      </p:sp>
      <p:sp>
        <p:nvSpPr>
          <p:cNvPr id="2" name="Slide Number Placeholder 1"/>
          <p:cNvSpPr>
            <a:spLocks noGrp="1"/>
          </p:cNvSpPr>
          <p:nvPr>
            <p:ph type="sldNum" sz="quarter" idx="12"/>
          </p:nvPr>
        </p:nvSpPr>
        <p:spPr/>
        <p:txBody>
          <a:bodyPr/>
          <a:lstStyle/>
          <a:p>
            <a:fld id="{5529DBA2-69AF-4156-BCBD-3727FB14F46C}" type="slidenum">
              <a:rPr lang="en-US" smtClean="0"/>
              <a:pPr/>
              <a:t>35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xfrm>
            <a:off x="0" y="533400"/>
            <a:ext cx="9144000" cy="1143000"/>
          </a:xfrm>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dirty="0"/>
              <a:t>Respirator Storage</a:t>
            </a:r>
          </a:p>
        </p:txBody>
      </p:sp>
      <p:sp>
        <p:nvSpPr>
          <p:cNvPr id="63491" name="Rectangle 3"/>
          <p:cNvSpPr>
            <a:spLocks noGrp="1" noChangeArrowheads="1"/>
          </p:cNvSpPr>
          <p:nvPr>
            <p:ph idx="1"/>
          </p:nvPr>
        </p:nvSpPr>
        <p:spPr>
          <a:xfrm>
            <a:off x="838200" y="1752600"/>
            <a:ext cx="8077200" cy="4038601"/>
          </a:xfrm>
        </p:spPr>
        <p:txBody>
          <a:bodyPr>
            <a:normAutofit/>
          </a:bodyPr>
          <a:lstStyle/>
          <a:p>
            <a:pPr algn="ctr">
              <a:lnSpc>
                <a:spcPct val="90000"/>
              </a:lnSpc>
              <a:buFont typeface="Wingdings" pitchFamily="2" charset="2"/>
              <a:buNone/>
            </a:pPr>
            <a:r>
              <a:rPr lang="en-US" sz="3600" b="1" dirty="0">
                <a:solidFill>
                  <a:schemeClr val="hlink"/>
                </a:solidFill>
              </a:rPr>
              <a:t>How Should Respirators be Stored</a:t>
            </a:r>
            <a:r>
              <a:rPr lang="en-US" sz="3600" b="1" dirty="0">
                <a:solidFill>
                  <a:srgbClr val="0000FF"/>
                </a:solidFill>
              </a:rPr>
              <a:t>?</a:t>
            </a:r>
          </a:p>
          <a:p>
            <a:pPr>
              <a:lnSpc>
                <a:spcPct val="90000"/>
              </a:lnSpc>
              <a:buFont typeface="Wingdings" pitchFamily="2" charset="2"/>
              <a:buNone/>
            </a:pPr>
            <a:endParaRPr kumimoji="0" lang="en-US" b="1" dirty="0"/>
          </a:p>
          <a:p>
            <a:pPr>
              <a:lnSpc>
                <a:spcPct val="90000"/>
              </a:lnSpc>
            </a:pPr>
            <a:r>
              <a:rPr kumimoji="0" lang="en-US" b="1" dirty="0"/>
              <a:t>Respirators must be stored in a clean dry place.</a:t>
            </a:r>
          </a:p>
          <a:p>
            <a:pPr>
              <a:lnSpc>
                <a:spcPct val="90000"/>
              </a:lnSpc>
              <a:buFont typeface="Wingdings" pitchFamily="2" charset="2"/>
              <a:buNone/>
            </a:pPr>
            <a:endParaRPr kumimoji="0" lang="en-US" b="1" dirty="0"/>
          </a:p>
          <a:p>
            <a:pPr>
              <a:lnSpc>
                <a:spcPct val="90000"/>
              </a:lnSpc>
            </a:pPr>
            <a:r>
              <a:rPr kumimoji="0" lang="en-US" b="1" dirty="0"/>
              <a:t>Don’t store them unprotected in your work area.</a:t>
            </a:r>
          </a:p>
          <a:p>
            <a:pPr>
              <a:lnSpc>
                <a:spcPct val="90000"/>
              </a:lnSpc>
              <a:buFont typeface="Wingdings" pitchFamily="2" charset="2"/>
              <a:buNone/>
            </a:pPr>
            <a:endParaRPr lang="en-US" dirty="0"/>
          </a:p>
        </p:txBody>
      </p:sp>
      <p:sp>
        <p:nvSpPr>
          <p:cNvPr id="2" name="Slide Number Placeholder 1"/>
          <p:cNvSpPr>
            <a:spLocks noGrp="1"/>
          </p:cNvSpPr>
          <p:nvPr>
            <p:ph type="sldNum" sz="quarter" idx="12"/>
          </p:nvPr>
        </p:nvSpPr>
        <p:spPr/>
        <p:txBody>
          <a:bodyPr/>
          <a:lstStyle/>
          <a:p>
            <a:fld id="{5529DBA2-69AF-4156-BCBD-3727FB14F46C}" type="slidenum">
              <a:rPr lang="en-US" smtClean="0"/>
              <a:pPr/>
              <a:t>36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7" name="Text Box 5"/>
          <p:cNvSpPr txBox="1">
            <a:spLocks noGrp="1" noChangeArrowheads="1"/>
          </p:cNvSpPr>
          <p:nvPr>
            <p:ph type="title"/>
          </p:nvPr>
        </p:nvSpPr>
        <p:spPr>
          <a:noFill/>
          <a:ln/>
        </p:spPr>
        <p:txBody>
          <a:bodyPr/>
          <a:lstStyle/>
          <a:p>
            <a:pPr eaLnBrk="1" hangingPunct="1">
              <a:spcBef>
                <a:spcPct val="50000"/>
              </a:spcBef>
            </a:pPr>
            <a:r>
              <a:rPr kumimoji="0" lang="en-US" dirty="0">
                <a:effectLst/>
              </a:rPr>
              <a:t>Don’t store them like this!</a:t>
            </a:r>
          </a:p>
        </p:txBody>
      </p:sp>
      <p:pic>
        <p:nvPicPr>
          <p:cNvPr id="64516" name="Picture 4" descr="resp-ap1"/>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57400" y="1447800"/>
            <a:ext cx="5486400" cy="44547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Slide Number Placeholder 4"/>
          <p:cNvSpPr>
            <a:spLocks noGrp="1"/>
          </p:cNvSpPr>
          <p:nvPr>
            <p:ph type="sldNum" sz="quarter" idx="12"/>
          </p:nvPr>
        </p:nvSpPr>
        <p:spPr/>
        <p:txBody>
          <a:bodyPr/>
          <a:lstStyle/>
          <a:p>
            <a:fld id="{5529DBA2-69AF-4156-BCBD-3727FB14F46C}" type="slidenum">
              <a:rPr lang="en-US" smtClean="0"/>
              <a:pPr/>
              <a:t>37</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a:t>Respirator Storage</a:t>
            </a:r>
          </a:p>
        </p:txBody>
      </p:sp>
      <p:sp>
        <p:nvSpPr>
          <p:cNvPr id="65539" name="Rectangle 3"/>
          <p:cNvSpPr>
            <a:spLocks noGrp="1" noChangeArrowheads="1"/>
          </p:cNvSpPr>
          <p:nvPr>
            <p:ph idx="1"/>
          </p:nvPr>
        </p:nvSpPr>
        <p:spPr/>
        <p:txBody>
          <a:bodyPr>
            <a:normAutofit lnSpcReduction="10000"/>
          </a:bodyPr>
          <a:lstStyle/>
          <a:p>
            <a:r>
              <a:rPr lang="en-US" sz="2500" b="1"/>
              <a:t>When storing a respirator, even overnight.</a:t>
            </a:r>
          </a:p>
          <a:p>
            <a:pPr>
              <a:buFont typeface="Wingdings" pitchFamily="2" charset="2"/>
              <a:buNone/>
            </a:pPr>
            <a:endParaRPr lang="en-US" sz="800" b="1"/>
          </a:p>
          <a:p>
            <a:r>
              <a:rPr lang="en-US" sz="2500" b="1"/>
              <a:t>Flex the rubber parts to make sure they are not twisted or bent. </a:t>
            </a:r>
          </a:p>
          <a:p>
            <a:pPr>
              <a:buFont typeface="Wingdings" pitchFamily="2" charset="2"/>
              <a:buNone/>
            </a:pPr>
            <a:endParaRPr lang="en-US" sz="800" b="1"/>
          </a:p>
          <a:p>
            <a:r>
              <a:rPr lang="en-US" sz="2500" b="1"/>
              <a:t>Seal the respirator in a plastic bag. </a:t>
            </a:r>
          </a:p>
          <a:p>
            <a:endParaRPr lang="en-US" sz="800" b="1"/>
          </a:p>
          <a:p>
            <a:r>
              <a:rPr lang="en-US" sz="2500" b="1"/>
              <a:t>Store your respirator where it will be protected.</a:t>
            </a:r>
          </a:p>
          <a:p>
            <a:endParaRPr lang="en-US" sz="800" b="1"/>
          </a:p>
          <a:p>
            <a:r>
              <a:rPr lang="en-US" sz="2500" b="1"/>
              <a:t>Protect the respirator from dust, sunlight, extreme heat and cold, moisture, damaging chemicals and physical damage.</a:t>
            </a:r>
            <a:endParaRPr lang="en-US" sz="2500"/>
          </a:p>
        </p:txBody>
      </p:sp>
      <p:sp>
        <p:nvSpPr>
          <p:cNvPr id="2" name="Slide Number Placeholder 1"/>
          <p:cNvSpPr>
            <a:spLocks noGrp="1"/>
          </p:cNvSpPr>
          <p:nvPr>
            <p:ph type="sldNum" sz="quarter" idx="12"/>
          </p:nvPr>
        </p:nvSpPr>
        <p:spPr/>
        <p:txBody>
          <a:bodyPr/>
          <a:lstStyle/>
          <a:p>
            <a:fld id="{5529DBA2-69AF-4156-BCBD-3727FB14F46C}" type="slidenum">
              <a:rPr lang="en-US" smtClean="0"/>
              <a:pPr/>
              <a:t>38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8" name="Picture 10" descr="bd07671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2590800"/>
            <a:ext cx="1524000" cy="1341438"/>
          </a:xfrm>
          <a:prstGeom prst="rect">
            <a:avLst/>
          </a:prstGeom>
          <a:noFill/>
          <a:extLst>
            <a:ext uri="{909E8E84-426E-40DD-AFC4-6F175D3DCCD1}">
              <a14:hiddenFill xmlns:a14="http://schemas.microsoft.com/office/drawing/2010/main" xmlns="">
                <a:solidFill>
                  <a:srgbClr val="FFFFFF"/>
                </a:solidFill>
              </a14:hiddenFill>
            </a:ext>
          </a:extLst>
        </p:spPr>
      </p:pic>
      <p:sp>
        <p:nvSpPr>
          <p:cNvPr id="32770" name="Rectangle 2"/>
          <p:cNvSpPr>
            <a:spLocks noGrp="1" noChangeArrowheads="1"/>
          </p:cNvSpPr>
          <p:nvPr>
            <p:ph type="title"/>
          </p:nvPr>
        </p:nvSpPr>
        <p:spPr>
          <a:xfrm>
            <a:off x="152400" y="533400"/>
            <a:ext cx="8839200" cy="838200"/>
          </a:xfrm>
        </p:spPr>
        <p:txBody>
          <a:bodyPr>
            <a:normAutofit/>
          </a:bodyPr>
          <a:lstStyle/>
          <a:p>
            <a:r>
              <a:rPr lang="en-US" dirty="0"/>
              <a:t>Program </a:t>
            </a:r>
            <a:r>
              <a:rPr lang="en-US" dirty="0" smtClean="0"/>
              <a:t>Administrator</a:t>
            </a:r>
            <a:endParaRPr lang="en-US" dirty="0"/>
          </a:p>
        </p:txBody>
      </p:sp>
      <p:sp>
        <p:nvSpPr>
          <p:cNvPr id="32771" name="Rectangle 3"/>
          <p:cNvSpPr>
            <a:spLocks noGrp="1" noChangeArrowheads="1"/>
          </p:cNvSpPr>
          <p:nvPr>
            <p:ph idx="1"/>
          </p:nvPr>
        </p:nvSpPr>
        <p:spPr/>
        <p:txBody>
          <a:bodyPr>
            <a:normAutofit/>
          </a:bodyPr>
          <a:lstStyle/>
          <a:p>
            <a:r>
              <a:rPr lang="en-US" b="1" dirty="0"/>
              <a:t>Conduct exposure assessments</a:t>
            </a:r>
          </a:p>
          <a:p>
            <a:r>
              <a:rPr lang="en-US" b="1" dirty="0"/>
              <a:t>Identify tasks with respirator use</a:t>
            </a:r>
          </a:p>
          <a:p>
            <a:r>
              <a:rPr lang="en-US" b="1" dirty="0"/>
              <a:t>Select respirators</a:t>
            </a:r>
          </a:p>
          <a:p>
            <a:r>
              <a:rPr lang="en-US" b="1" dirty="0"/>
              <a:t>Annual review of program</a:t>
            </a:r>
          </a:p>
          <a:p>
            <a:r>
              <a:rPr lang="en-US" b="1" dirty="0"/>
              <a:t>Periodic field assessments</a:t>
            </a:r>
          </a:p>
          <a:p>
            <a:r>
              <a:rPr lang="en-US" b="1" dirty="0"/>
              <a:t>Conduct training</a:t>
            </a:r>
          </a:p>
          <a:p>
            <a:r>
              <a:rPr lang="en-US" b="1" dirty="0"/>
              <a:t>Maintain communication with Section Head</a:t>
            </a:r>
            <a:endParaRPr lang="en-US" dirty="0"/>
          </a:p>
        </p:txBody>
      </p:sp>
      <p:pic>
        <p:nvPicPr>
          <p:cNvPr id="32773" name="Picture 5" descr="pe01560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1540" y="5105400"/>
            <a:ext cx="1752600" cy="13017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chor="b"/>
          <a:lstStyle/>
          <a:p>
            <a:r>
              <a:rPr lang="en-US"/>
              <a:t>Medical Evaluations</a:t>
            </a:r>
          </a:p>
        </p:txBody>
      </p:sp>
      <p:sp>
        <p:nvSpPr>
          <p:cNvPr id="78854" name="Rectangle 6"/>
          <p:cNvSpPr>
            <a:spLocks noGrp="1" noChangeArrowheads="1"/>
          </p:cNvSpPr>
          <p:nvPr>
            <p:ph idx="1"/>
          </p:nvPr>
        </p:nvSpPr>
        <p:spPr/>
        <p:txBody>
          <a:bodyPr>
            <a:normAutofit fontScale="92500" lnSpcReduction="10000"/>
          </a:bodyPr>
          <a:lstStyle/>
          <a:p>
            <a:pPr>
              <a:tabLst>
                <a:tab pos="514350" algn="l"/>
              </a:tabLst>
            </a:pPr>
            <a:r>
              <a:rPr lang="en-US" sz="2600" b="1" dirty="0"/>
              <a:t>An initial medical evaluation is required for anyone wearing respirators. </a:t>
            </a:r>
          </a:p>
          <a:p>
            <a:pPr>
              <a:buFont typeface="Wingdings" pitchFamily="2" charset="2"/>
              <a:buNone/>
              <a:tabLst>
                <a:tab pos="514350" algn="l"/>
              </a:tabLst>
            </a:pPr>
            <a:r>
              <a:rPr kumimoji="0" lang="en-US" sz="2200" b="1" dirty="0">
                <a:latin typeface="Times New Roman" pitchFamily="18" charset="0"/>
              </a:rPr>
              <a:t>	- </a:t>
            </a:r>
            <a:r>
              <a:rPr kumimoji="0" lang="en-US" sz="2400" b="1" dirty="0"/>
              <a:t>The first step is a confidential medical 	questionnaire.</a:t>
            </a:r>
          </a:p>
          <a:p>
            <a:pPr>
              <a:spcBef>
                <a:spcPct val="50000"/>
              </a:spcBef>
              <a:buClrTx/>
              <a:buSzTx/>
              <a:buFontTx/>
              <a:buNone/>
              <a:tabLst>
                <a:tab pos="514350" algn="l"/>
              </a:tabLst>
            </a:pPr>
            <a:r>
              <a:rPr kumimoji="0" lang="en-US" sz="2400" b="1" dirty="0"/>
              <a:t>	- A healthcare provider decides if you need a 	medical exam.</a:t>
            </a:r>
          </a:p>
          <a:p>
            <a:pPr>
              <a:spcBef>
                <a:spcPct val="50000"/>
              </a:spcBef>
              <a:buClrTx/>
              <a:buSzTx/>
              <a:buFontTx/>
              <a:buNone/>
              <a:tabLst>
                <a:tab pos="514350" algn="l"/>
              </a:tabLst>
            </a:pPr>
            <a:endParaRPr lang="en-US" sz="800" b="1" dirty="0"/>
          </a:p>
          <a:p>
            <a:pPr>
              <a:tabLst>
                <a:tab pos="514350" algn="l"/>
              </a:tabLst>
            </a:pPr>
            <a:r>
              <a:rPr lang="en-US" sz="2600" b="1" dirty="0"/>
              <a:t>Breathing through a respirator is work for the body</a:t>
            </a:r>
          </a:p>
          <a:p>
            <a:pPr>
              <a:tabLst>
                <a:tab pos="514350" algn="l"/>
              </a:tabLst>
            </a:pPr>
            <a:r>
              <a:rPr lang="en-US" sz="2600" b="1" dirty="0"/>
              <a:t>Respirators can be hazardous to people with heart or lung problems</a:t>
            </a:r>
          </a:p>
        </p:txBody>
      </p:sp>
      <p:pic>
        <p:nvPicPr>
          <p:cNvPr id="78855" name="Picture 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381000"/>
            <a:ext cx="1371600" cy="1330325"/>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39</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Medical Clearance</a:t>
            </a:r>
          </a:p>
        </p:txBody>
      </p:sp>
      <p:sp>
        <p:nvSpPr>
          <p:cNvPr id="52227" name="Rectangle 3"/>
          <p:cNvSpPr>
            <a:spLocks noGrp="1" noChangeArrowheads="1"/>
          </p:cNvSpPr>
          <p:nvPr>
            <p:ph idx="1"/>
          </p:nvPr>
        </p:nvSpPr>
        <p:spPr/>
        <p:txBody>
          <a:bodyPr/>
          <a:lstStyle/>
          <a:p>
            <a:r>
              <a:rPr lang="en-US" b="1" dirty="0"/>
              <a:t>Annual Medical Clearance Required by </a:t>
            </a:r>
            <a:r>
              <a:rPr lang="en-US" b="1" dirty="0" smtClean="0"/>
              <a:t>URS</a:t>
            </a:r>
            <a:endParaRPr lang="en-US" b="1" dirty="0"/>
          </a:p>
          <a:p>
            <a:endParaRPr lang="en-US" b="1" dirty="0"/>
          </a:p>
          <a:p>
            <a:r>
              <a:rPr lang="en-US" b="1" dirty="0"/>
              <a:t>Must be conducted by a licensed physician</a:t>
            </a:r>
          </a:p>
        </p:txBody>
      </p:sp>
      <p:pic>
        <p:nvPicPr>
          <p:cNvPr id="52228" name="Picture 4"/>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3541712"/>
            <a:ext cx="2932112" cy="2190750"/>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2230" name="Picture 6" descr="pe02508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304800"/>
            <a:ext cx="1676400" cy="1511300"/>
          </a:xfrm>
          <a:prstGeom prst="rect">
            <a:avLst/>
          </a:prstGeom>
          <a:noFill/>
          <a:extLst>
            <a:ext uri="{909E8E84-426E-40DD-AFC4-6F175D3DCCD1}">
              <a14:hiddenFill xmlns:a14="http://schemas.microsoft.com/office/drawing/2010/main" xmlns="">
                <a:solidFill>
                  <a:srgbClr val="FFFFFF"/>
                </a:solidFill>
              </a14:hiddenFill>
            </a:ext>
          </a:extLst>
        </p:spPr>
      </p:pic>
      <p:pic>
        <p:nvPicPr>
          <p:cNvPr id="52231" name="Picture 7"/>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4876800"/>
            <a:ext cx="2133600" cy="1711325"/>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40</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nchor="b"/>
          <a:lstStyle/>
          <a:p>
            <a:r>
              <a:rPr lang="en-US"/>
              <a:t>Medical Signs and Symptoms</a:t>
            </a:r>
          </a:p>
        </p:txBody>
      </p:sp>
      <p:sp>
        <p:nvSpPr>
          <p:cNvPr id="80899" name="Rectangle 3"/>
          <p:cNvSpPr>
            <a:spLocks noGrp="1" noChangeArrowheads="1"/>
          </p:cNvSpPr>
          <p:nvPr>
            <p:ph idx="1"/>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pPr marL="0" indent="0">
              <a:spcBef>
                <a:spcPts val="0"/>
              </a:spcBef>
              <a:spcAft>
                <a:spcPts val="1200"/>
              </a:spcAft>
              <a:buNone/>
            </a:pPr>
            <a:r>
              <a:rPr lang="en-US" sz="2400" b="1" dirty="0"/>
              <a:t>The following are signs or symptoms that may prevent the use of a respirator:</a:t>
            </a:r>
          </a:p>
          <a:p>
            <a:pPr>
              <a:spcBef>
                <a:spcPts val="0"/>
              </a:spcBef>
              <a:spcAft>
                <a:spcPts val="1200"/>
              </a:spcAft>
              <a:buSzPct val="75000"/>
            </a:pPr>
            <a:r>
              <a:rPr lang="en-US" b="1" dirty="0"/>
              <a:t>Seizures</a:t>
            </a:r>
          </a:p>
          <a:p>
            <a:pPr>
              <a:spcBef>
                <a:spcPts val="0"/>
              </a:spcBef>
              <a:spcAft>
                <a:spcPts val="1200"/>
              </a:spcAft>
              <a:buSzPct val="75000"/>
            </a:pPr>
            <a:r>
              <a:rPr lang="en-US" b="1" dirty="0"/>
              <a:t>Claustrophobia</a:t>
            </a:r>
          </a:p>
          <a:p>
            <a:pPr>
              <a:spcBef>
                <a:spcPts val="0"/>
              </a:spcBef>
              <a:spcAft>
                <a:spcPts val="1200"/>
              </a:spcAft>
              <a:buSzPct val="75000"/>
            </a:pPr>
            <a:r>
              <a:rPr lang="en-US" b="1" dirty="0"/>
              <a:t>Asthma</a:t>
            </a:r>
          </a:p>
          <a:p>
            <a:pPr>
              <a:spcBef>
                <a:spcPts val="0"/>
              </a:spcBef>
              <a:spcAft>
                <a:spcPts val="1200"/>
              </a:spcAft>
              <a:buSzPct val="75000"/>
            </a:pPr>
            <a:r>
              <a:rPr lang="en-US" b="1" dirty="0"/>
              <a:t>Emphysema</a:t>
            </a:r>
          </a:p>
          <a:p>
            <a:pPr>
              <a:spcBef>
                <a:spcPts val="0"/>
              </a:spcBef>
              <a:spcAft>
                <a:spcPts val="1200"/>
              </a:spcAft>
              <a:buSzPct val="75000"/>
            </a:pPr>
            <a:r>
              <a:rPr lang="en-US" b="1" dirty="0"/>
              <a:t>Pneumonia</a:t>
            </a:r>
          </a:p>
        </p:txBody>
      </p:sp>
      <p:sp>
        <p:nvSpPr>
          <p:cNvPr id="2" name="Slide Number Placeholder 1"/>
          <p:cNvSpPr>
            <a:spLocks noGrp="1"/>
          </p:cNvSpPr>
          <p:nvPr>
            <p:ph type="sldNum" sz="quarter" idx="12"/>
          </p:nvPr>
        </p:nvSpPr>
        <p:spPr>
          <a:prstGeom prst="rect">
            <a:avLst/>
          </a:prstGeom>
        </p:spPr>
        <p:txBody>
          <a:bodyPr/>
          <a:lstStyle/>
          <a:p>
            <a:fld id="{A3971463-93BE-4F4E-8AA8-4F5C910B525A}" type="slidenum">
              <a:rPr lang="en-US" smtClean="0"/>
              <a:pPr/>
              <a:t>41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Conclusion</a:t>
            </a:r>
          </a:p>
        </p:txBody>
      </p:sp>
      <p:sp>
        <p:nvSpPr>
          <p:cNvPr id="53251" name="Rectangle 3"/>
          <p:cNvSpPr>
            <a:spLocks noGrp="1" noChangeArrowheads="1"/>
          </p:cNvSpPr>
          <p:nvPr>
            <p:ph idx="1"/>
          </p:nvPr>
        </p:nvSpPr>
        <p:spPr/>
        <p:txBody>
          <a:bodyPr>
            <a:normAutofit/>
          </a:bodyPr>
          <a:lstStyle/>
          <a:p>
            <a:r>
              <a:rPr lang="en-US" sz="2800" b="1" dirty="0"/>
              <a:t>Respirator Selection</a:t>
            </a:r>
          </a:p>
          <a:p>
            <a:endParaRPr lang="en-US" sz="2800" b="1" dirty="0"/>
          </a:p>
          <a:p>
            <a:r>
              <a:rPr lang="en-US" sz="2800" b="1" dirty="0"/>
              <a:t>Medical Clearance</a:t>
            </a:r>
          </a:p>
          <a:p>
            <a:endParaRPr lang="en-US" sz="2800" b="1" dirty="0"/>
          </a:p>
          <a:p>
            <a:r>
              <a:rPr lang="en-US" sz="2800" b="1" dirty="0"/>
              <a:t>Fit Testing</a:t>
            </a:r>
          </a:p>
          <a:p>
            <a:endParaRPr lang="en-US" sz="2800" b="1" dirty="0"/>
          </a:p>
          <a:p>
            <a:r>
              <a:rPr lang="en-US" sz="2800" b="1" dirty="0"/>
              <a:t>Training</a:t>
            </a:r>
          </a:p>
        </p:txBody>
      </p:sp>
      <p:pic>
        <p:nvPicPr>
          <p:cNvPr id="53252" name="Picture 4" descr="Moldex 2300 N95 Respirator (10/box) - WAS $22.9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06862" y="3886200"/>
            <a:ext cx="2217738"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53253" name="Rectangle 5"/>
          <p:cNvSpPr>
            <a:spLocks noChangeArrowheads="1"/>
          </p:cNvSpPr>
          <p:nvPr/>
        </p:nvSpPr>
        <p:spPr bwMode="auto">
          <a:xfrm>
            <a:off x="5943600" y="1828800"/>
            <a:ext cx="29718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20000"/>
              </a:spcBef>
              <a:buClr>
                <a:schemeClr val="accent1"/>
              </a:buClr>
              <a:buSzPct val="75000"/>
              <a:buFont typeface="Monotype Sorts" charset="2"/>
              <a:buNone/>
            </a:pPr>
            <a:r>
              <a:rPr lang="en-US" sz="2200" dirty="0">
                <a:solidFill>
                  <a:srgbClr val="0000FF"/>
                </a:solidFill>
              </a:rPr>
              <a:t>The respirator you use is designed to protect your health and life… but only if you use, clean and store it properly</a:t>
            </a:r>
          </a:p>
        </p:txBody>
      </p:sp>
      <p:sp>
        <p:nvSpPr>
          <p:cNvPr id="2" name="Slide Number Placeholder 1"/>
          <p:cNvSpPr>
            <a:spLocks noGrp="1"/>
          </p:cNvSpPr>
          <p:nvPr>
            <p:ph type="sldNum" sz="quarter" idx="12"/>
          </p:nvPr>
        </p:nvSpPr>
        <p:spPr/>
        <p:txBody>
          <a:bodyPr/>
          <a:lstStyle/>
          <a:p>
            <a:fld id="{5529DBA2-69AF-4156-BCBD-3727FB14F46C}" type="slidenum">
              <a:rPr lang="en-US" smtClean="0"/>
              <a:pPr/>
              <a:t>42</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a:lstStyle/>
          <a:p>
            <a:r>
              <a:rPr lang="en-US"/>
              <a:t>Any Questions?</a:t>
            </a:r>
          </a:p>
        </p:txBody>
      </p:sp>
      <p:graphicFrame>
        <p:nvGraphicFramePr>
          <p:cNvPr id="66565" name="Object 5">
            <a:hlinkClick r:id="" action="ppaction://ole?verb=0"/>
          </p:cNvPr>
          <p:cNvGraphicFramePr>
            <a:graphicFrameLocks noGrp="1"/>
          </p:cNvGraphicFramePr>
          <p:nvPr>
            <p:ph idx="1"/>
          </p:nvPr>
        </p:nvGraphicFramePr>
        <p:xfrm>
          <a:off x="2355850" y="1981200"/>
          <a:ext cx="4432300" cy="3808413"/>
        </p:xfrm>
        <a:graphic>
          <a:graphicData uri="http://schemas.openxmlformats.org/presentationml/2006/ole">
            <p:oleObj spid="_x0000_s66576" name="Clip" r:id="rId3" imgW="7213600" imgH="6199188" progId="">
              <p:embed/>
            </p:oleObj>
          </a:graphicData>
        </a:graphic>
      </p:graphicFrame>
      <p:sp>
        <p:nvSpPr>
          <p:cNvPr id="5" name="Slide Number Placeholder 4"/>
          <p:cNvSpPr>
            <a:spLocks noGrp="1"/>
          </p:cNvSpPr>
          <p:nvPr>
            <p:ph type="sldNum" sz="quarter" idx="12"/>
          </p:nvPr>
        </p:nvSpPr>
        <p:spPr/>
        <p:txBody>
          <a:bodyPr/>
          <a:lstStyle/>
          <a:p>
            <a:fld id="{5529DBA2-69AF-4156-BCBD-3727FB14F46C}" type="slidenum">
              <a:rPr lang="en-US" smtClean="0"/>
              <a:pPr/>
              <a:t>43</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Managers and Supervisors</a:t>
            </a:r>
          </a:p>
        </p:txBody>
      </p:sp>
      <p:sp>
        <p:nvSpPr>
          <p:cNvPr id="33795" name="Rectangle 3"/>
          <p:cNvSpPr>
            <a:spLocks noGrp="1" noChangeArrowheads="1"/>
          </p:cNvSpPr>
          <p:nvPr>
            <p:ph idx="1"/>
          </p:nvPr>
        </p:nvSpPr>
        <p:spPr/>
        <p:txBody>
          <a:bodyPr>
            <a:normAutofit/>
          </a:bodyPr>
          <a:lstStyle/>
          <a:p>
            <a:r>
              <a:rPr lang="en-US" b="1"/>
              <a:t>Implement the Respirator Program</a:t>
            </a:r>
          </a:p>
          <a:p>
            <a:r>
              <a:rPr lang="en-US" b="1"/>
              <a:t>Ensure employees are trained, fit tested and have current medical clearance.</a:t>
            </a:r>
          </a:p>
          <a:p>
            <a:r>
              <a:rPr lang="en-US" b="1"/>
              <a:t>Maintain respirator supply inventory</a:t>
            </a:r>
          </a:p>
          <a:p>
            <a:r>
              <a:rPr lang="en-US" b="1"/>
              <a:t>Ensure respirators are maintained properly</a:t>
            </a:r>
          </a:p>
        </p:txBody>
      </p:sp>
      <p:pic>
        <p:nvPicPr>
          <p:cNvPr id="33797" name="Picture 5" descr="pe03267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1295400"/>
            <a:ext cx="1524000" cy="1344613"/>
          </a:xfrm>
          <a:prstGeom prst="rect">
            <a:avLst/>
          </a:prstGeom>
          <a:noFill/>
          <a:extLst>
            <a:ext uri="{909E8E84-426E-40DD-AFC4-6F175D3DCCD1}">
              <a14:hiddenFill xmlns:a14="http://schemas.microsoft.com/office/drawing/2010/main" xmlns="">
                <a:solidFill>
                  <a:srgbClr val="FFFFFF"/>
                </a:solidFill>
              </a14:hiddenFill>
            </a:ext>
          </a:extLst>
        </p:spPr>
      </p:pic>
      <p:pic>
        <p:nvPicPr>
          <p:cNvPr id="33801" name="Picture 9" descr="j0282784"/>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4495800"/>
            <a:ext cx="127635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33802" name="Picture 10" descr="pe00167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4800600"/>
            <a:ext cx="1233488" cy="12763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4</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Employees</a:t>
            </a:r>
          </a:p>
        </p:txBody>
      </p:sp>
      <p:sp>
        <p:nvSpPr>
          <p:cNvPr id="34819" name="Rectangle 3"/>
          <p:cNvSpPr>
            <a:spLocks noGrp="1" noChangeArrowheads="1"/>
          </p:cNvSpPr>
          <p:nvPr>
            <p:ph idx="1"/>
          </p:nvPr>
        </p:nvSpPr>
        <p:spPr/>
        <p:txBody>
          <a:bodyPr/>
          <a:lstStyle/>
          <a:p>
            <a:r>
              <a:rPr lang="en-US" b="1"/>
              <a:t>Follow program requirements</a:t>
            </a:r>
          </a:p>
          <a:p>
            <a:r>
              <a:rPr lang="en-US" b="1"/>
              <a:t>Complete training, fit testing and medical clearance</a:t>
            </a:r>
          </a:p>
          <a:p>
            <a:r>
              <a:rPr lang="en-US" b="1"/>
              <a:t>Maintain respirators in good condition</a:t>
            </a:r>
          </a:p>
          <a:p>
            <a:r>
              <a:rPr lang="en-US" b="1"/>
              <a:t>Inform management or EH&amp;S of any problems associated with respiratory protection</a:t>
            </a:r>
            <a:endParaRPr lang="en-US"/>
          </a:p>
        </p:txBody>
      </p:sp>
      <p:pic>
        <p:nvPicPr>
          <p:cNvPr id="34821" name="Picture 5" descr="pe02502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4513263"/>
            <a:ext cx="931863" cy="1727200"/>
          </a:xfrm>
          <a:prstGeom prst="rect">
            <a:avLst/>
          </a:prstGeom>
          <a:noFill/>
          <a:extLst>
            <a:ext uri="{909E8E84-426E-40DD-AFC4-6F175D3DCCD1}">
              <a14:hiddenFill xmlns:a14="http://schemas.microsoft.com/office/drawing/2010/main" xmlns="">
                <a:solidFill>
                  <a:srgbClr val="FFFFFF"/>
                </a:solidFill>
              </a14:hiddenFill>
            </a:ext>
          </a:extLst>
        </p:spPr>
      </p:pic>
      <p:pic>
        <p:nvPicPr>
          <p:cNvPr id="34822" name="Picture 6" descr="pe01652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304800"/>
            <a:ext cx="1509713" cy="1581150"/>
          </a:xfrm>
          <a:prstGeom prst="rect">
            <a:avLst/>
          </a:prstGeom>
          <a:noFill/>
          <a:extLst>
            <a:ext uri="{909E8E84-426E-40DD-AFC4-6F175D3DCCD1}">
              <a14:hiddenFill xmlns:a14="http://schemas.microsoft.com/office/drawing/2010/main" xmlns="">
                <a:solidFill>
                  <a:srgbClr val="FFFFFF"/>
                </a:solidFill>
              </a14:hiddenFill>
            </a:ext>
          </a:extLst>
        </p:spPr>
      </p:pic>
      <p:pic>
        <p:nvPicPr>
          <p:cNvPr id="34823" name="Picture 7" descr="j042258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0" y="4978400"/>
            <a:ext cx="1524000" cy="12620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5</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2075" tIns="46038" rIns="92075" bIns="46038"/>
          <a:lstStyle/>
          <a:p>
            <a:r>
              <a:rPr lang="en-US" dirty="0"/>
              <a:t>Respiratory System</a:t>
            </a:r>
          </a:p>
        </p:txBody>
      </p:sp>
      <p:sp>
        <p:nvSpPr>
          <p:cNvPr id="35843" name="Rectangle 3"/>
          <p:cNvSpPr>
            <a:spLocks noGrp="1" noChangeArrowheads="1"/>
          </p:cNvSpPr>
          <p:nvPr>
            <p:ph idx="1"/>
          </p:nvPr>
        </p:nvSpPr>
        <p:spPr>
          <a:noFill/>
          <a:ln/>
        </p:spPr>
        <p:txBody>
          <a:bodyPr lIns="92075" tIns="46038" rIns="92075" bIns="46038">
            <a:normAutofit lnSpcReduction="10000"/>
          </a:bodyPr>
          <a:lstStyle/>
          <a:p>
            <a:pPr>
              <a:spcBef>
                <a:spcPct val="40000"/>
              </a:spcBef>
              <a:spcAft>
                <a:spcPct val="40000"/>
              </a:spcAft>
            </a:pPr>
            <a:r>
              <a:rPr lang="en-US" sz="2600" b="1" dirty="0"/>
              <a:t>Nose</a:t>
            </a:r>
          </a:p>
          <a:p>
            <a:pPr>
              <a:spcBef>
                <a:spcPct val="40000"/>
              </a:spcBef>
            </a:pPr>
            <a:r>
              <a:rPr lang="en-US" sz="2600" b="1" dirty="0"/>
              <a:t>Throat</a:t>
            </a:r>
          </a:p>
          <a:p>
            <a:pPr>
              <a:spcBef>
                <a:spcPct val="40000"/>
              </a:spcBef>
              <a:spcAft>
                <a:spcPct val="40000"/>
              </a:spcAft>
            </a:pPr>
            <a:r>
              <a:rPr lang="en-US" sz="2600" b="1" dirty="0"/>
              <a:t>Trachea</a:t>
            </a:r>
          </a:p>
          <a:p>
            <a:pPr>
              <a:spcBef>
                <a:spcPct val="40000"/>
              </a:spcBef>
              <a:spcAft>
                <a:spcPct val="40000"/>
              </a:spcAft>
            </a:pPr>
            <a:r>
              <a:rPr lang="en-US" sz="2600" b="1" dirty="0"/>
              <a:t>Bronchi</a:t>
            </a:r>
          </a:p>
          <a:p>
            <a:pPr>
              <a:spcBef>
                <a:spcPct val="40000"/>
              </a:spcBef>
              <a:spcAft>
                <a:spcPct val="40000"/>
              </a:spcAft>
            </a:pPr>
            <a:r>
              <a:rPr lang="en-US" sz="2600" b="1" dirty="0"/>
              <a:t>Lungs</a:t>
            </a:r>
          </a:p>
          <a:p>
            <a:pPr>
              <a:spcBef>
                <a:spcPct val="40000"/>
              </a:spcBef>
              <a:spcAft>
                <a:spcPct val="40000"/>
              </a:spcAft>
            </a:pPr>
            <a:r>
              <a:rPr lang="en-US" sz="2600" b="1" dirty="0"/>
              <a:t>Alveoli</a:t>
            </a:r>
          </a:p>
        </p:txBody>
      </p:sp>
      <p:pic>
        <p:nvPicPr>
          <p:cNvPr id="35847" name="Picture 7" descr="Lungs &amp; alveoli (diagra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1447800"/>
            <a:ext cx="4114800" cy="491392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noFill/>
          <a:ln/>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Lst>
        </p:spPr>
        <p:txBody>
          <a:bodyPr/>
          <a:lstStyle/>
          <a:p>
            <a:r>
              <a:rPr kumimoji="0" lang="en-US" dirty="0">
                <a:effectLst/>
              </a:rPr>
              <a:t>Respiratory Hazards</a:t>
            </a:r>
          </a:p>
        </p:txBody>
      </p:sp>
      <p:sp>
        <p:nvSpPr>
          <p:cNvPr id="55299" name="Rectangle 3"/>
          <p:cNvSpPr>
            <a:spLocks noGrp="1" noChangeArrowheads="1"/>
          </p:cNvSpPr>
          <p:nvPr>
            <p:ph idx="1"/>
          </p:nvPr>
        </p:nvSpPr>
        <p:spPr/>
        <p:txBody>
          <a:bodyPr>
            <a:normAutofit fontScale="92500" lnSpcReduction="10000"/>
          </a:bodyPr>
          <a:lstStyle/>
          <a:p>
            <a:pPr>
              <a:lnSpc>
                <a:spcPct val="90000"/>
              </a:lnSpc>
            </a:pPr>
            <a:r>
              <a:rPr kumimoji="0" lang="en-US" sz="2400" b="1" dirty="0">
                <a:solidFill>
                  <a:srgbClr val="FF0000"/>
                </a:solidFill>
              </a:rPr>
              <a:t>Toxic</a:t>
            </a:r>
          </a:p>
          <a:p>
            <a:pPr>
              <a:lnSpc>
                <a:spcPct val="90000"/>
              </a:lnSpc>
              <a:buFont typeface="Wingdings" pitchFamily="2" charset="2"/>
              <a:buNone/>
            </a:pPr>
            <a:r>
              <a:rPr kumimoji="0" lang="en-US" sz="2100" b="1" dirty="0"/>
              <a:t>	Dusts, fumes, and mists (particulate)</a:t>
            </a:r>
          </a:p>
          <a:p>
            <a:pPr>
              <a:lnSpc>
                <a:spcPct val="90000"/>
              </a:lnSpc>
              <a:buFont typeface="Wingdings" pitchFamily="2" charset="2"/>
              <a:buNone/>
            </a:pPr>
            <a:r>
              <a:rPr kumimoji="0" lang="en-US" sz="2100" b="1" dirty="0"/>
              <a:t>	Gases and vapors</a:t>
            </a:r>
          </a:p>
          <a:p>
            <a:pPr>
              <a:lnSpc>
                <a:spcPct val="90000"/>
              </a:lnSpc>
              <a:buFont typeface="Wingdings" pitchFamily="2" charset="2"/>
              <a:buNone/>
            </a:pPr>
            <a:endParaRPr kumimoji="0" lang="en-US" sz="2100" b="1" dirty="0"/>
          </a:p>
          <a:p>
            <a:pPr>
              <a:lnSpc>
                <a:spcPct val="90000"/>
              </a:lnSpc>
            </a:pPr>
            <a:r>
              <a:rPr kumimoji="0" lang="en-US" sz="2400" b="1" dirty="0">
                <a:solidFill>
                  <a:srgbClr val="FF0000"/>
                </a:solidFill>
              </a:rPr>
              <a:t>Oxygen deficiency or enrichment atmospheres</a:t>
            </a:r>
          </a:p>
          <a:p>
            <a:pPr>
              <a:lnSpc>
                <a:spcPct val="90000"/>
              </a:lnSpc>
              <a:buFont typeface="Wingdings" pitchFamily="2" charset="2"/>
              <a:buNone/>
            </a:pPr>
            <a:r>
              <a:rPr kumimoji="0" lang="en-US" sz="2100" b="1" dirty="0"/>
              <a:t>	Oxygen level in atmosphere must be between 19.5% and 23.5%</a:t>
            </a:r>
          </a:p>
          <a:p>
            <a:pPr>
              <a:lnSpc>
                <a:spcPct val="90000"/>
              </a:lnSpc>
            </a:pPr>
            <a:endParaRPr kumimoji="0" lang="en-US" sz="2100" b="1" dirty="0"/>
          </a:p>
          <a:p>
            <a:pPr>
              <a:lnSpc>
                <a:spcPct val="90000"/>
              </a:lnSpc>
            </a:pPr>
            <a:r>
              <a:rPr kumimoji="0" lang="en-US" sz="2400" b="1" dirty="0">
                <a:solidFill>
                  <a:srgbClr val="FF0000"/>
                </a:solidFill>
              </a:rPr>
              <a:t>Immediately Dangerous to Life and Health (IDLH)</a:t>
            </a:r>
          </a:p>
          <a:p>
            <a:pPr>
              <a:lnSpc>
                <a:spcPct val="90000"/>
              </a:lnSpc>
              <a:buFont typeface="Wingdings" pitchFamily="2" charset="2"/>
              <a:buNone/>
            </a:pPr>
            <a:r>
              <a:rPr kumimoji="0" lang="en-US" sz="2100" b="1" dirty="0"/>
              <a:t>	An atmosphere that poses an immediate threat to life, would cause irreversible adverse health effects, or would impair an individual’s ability to escape from a dangerous atmosphere.</a:t>
            </a:r>
          </a:p>
          <a:p>
            <a:pPr>
              <a:lnSpc>
                <a:spcPct val="90000"/>
              </a:lnSpc>
            </a:pPr>
            <a:endParaRPr lang="en-US" sz="2100" dirty="0"/>
          </a:p>
        </p:txBody>
      </p:sp>
      <p:pic>
        <p:nvPicPr>
          <p:cNvPr id="55301" name="Picture 5"/>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91400" y="1143000"/>
            <a:ext cx="1577975" cy="1958975"/>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5529DBA2-69AF-4156-BCBD-3727FB14F46C}" type="slidenum">
              <a:rPr lang="en-US" smtClean="0"/>
              <a:pPr/>
              <a:t>7</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noFill/>
          <a:ln/>
          <a:extLst>
            <a:ext uri="{91240B29-F687-4F45-9708-019B960494DF}">
              <a14:hiddenLine xmlns:a14="http://schemas.microsoft.com/office/drawing/2010/main" xmlns="" w="12700">
                <a:solidFill>
                  <a:schemeClr val="tx1"/>
                </a:solidFill>
                <a:miter lim="800000"/>
                <a:headEnd/>
                <a:tailEnd/>
              </a14:hiddenLine>
            </a:ext>
          </a:extLst>
        </p:spPr>
        <p:txBody>
          <a:bodyPr>
            <a:normAutofit fontScale="90000"/>
          </a:bodyPr>
          <a:lstStyle/>
          <a:p>
            <a:r>
              <a:rPr lang="en-US" dirty="0"/>
              <a:t>Why are respirators </a:t>
            </a:r>
            <a:r>
              <a:rPr lang="en-US" i="1" dirty="0"/>
              <a:t>NOT</a:t>
            </a:r>
            <a:r>
              <a:rPr lang="en-US" dirty="0"/>
              <a:t> </a:t>
            </a:r>
            <a:r>
              <a:rPr lang="en-US" dirty="0" smtClean="0"/>
              <a:t>the</a:t>
            </a:r>
            <a:br>
              <a:rPr lang="en-US" dirty="0" smtClean="0"/>
            </a:br>
            <a:r>
              <a:rPr lang="en-US" dirty="0" smtClean="0"/>
              <a:t>first </a:t>
            </a:r>
            <a:r>
              <a:rPr lang="en-US" dirty="0"/>
              <a:t>choice?</a:t>
            </a:r>
          </a:p>
        </p:txBody>
      </p:sp>
      <p:sp>
        <p:nvSpPr>
          <p:cNvPr id="54275" name="Rectangle 3"/>
          <p:cNvSpPr>
            <a:spLocks noGrp="1" noChangeArrowheads="1"/>
          </p:cNvSpPr>
          <p:nvPr>
            <p:ph idx="1"/>
          </p:nvPr>
        </p:nvSpPr>
        <p:spPr/>
        <p:txBody>
          <a:bodyPr>
            <a:normAutofit fontScale="92500"/>
          </a:bodyPr>
          <a:lstStyle/>
          <a:p>
            <a:pPr>
              <a:lnSpc>
                <a:spcPct val="90000"/>
              </a:lnSpc>
              <a:spcAft>
                <a:spcPct val="20000"/>
              </a:spcAft>
            </a:pPr>
            <a:r>
              <a:rPr lang="en-US" sz="2500" b="1" dirty="0"/>
              <a:t>Respirators have MAJOR limitations.  They are neither foolproof nor fail-safe.</a:t>
            </a:r>
          </a:p>
          <a:p>
            <a:pPr>
              <a:lnSpc>
                <a:spcPct val="90000"/>
              </a:lnSpc>
              <a:spcAft>
                <a:spcPct val="20000"/>
              </a:spcAft>
            </a:pPr>
            <a:r>
              <a:rPr lang="en-US" sz="2500" b="1" dirty="0"/>
              <a:t>They can leak, wear out, or be the wrong kind.</a:t>
            </a:r>
          </a:p>
          <a:p>
            <a:pPr>
              <a:lnSpc>
                <a:spcPct val="90000"/>
              </a:lnSpc>
              <a:spcAft>
                <a:spcPct val="20000"/>
              </a:spcAft>
            </a:pPr>
            <a:r>
              <a:rPr lang="en-US" sz="2500" b="1" dirty="0"/>
              <a:t>They can be hot, uncomfortable, and make it hard to see and communicate.</a:t>
            </a:r>
          </a:p>
          <a:p>
            <a:pPr>
              <a:lnSpc>
                <a:spcPct val="90000"/>
              </a:lnSpc>
              <a:spcAft>
                <a:spcPct val="20000"/>
              </a:spcAft>
            </a:pPr>
            <a:r>
              <a:rPr lang="en-US" sz="2500" b="1" dirty="0"/>
              <a:t>They can be hard to breathe through, and people with heart or lung problems can not wear them.</a:t>
            </a:r>
          </a:p>
          <a:p>
            <a:pPr>
              <a:lnSpc>
                <a:spcPct val="90000"/>
              </a:lnSpc>
              <a:spcAft>
                <a:spcPct val="20000"/>
              </a:spcAft>
            </a:pPr>
            <a:r>
              <a:rPr lang="en-US" sz="2500" b="1" dirty="0"/>
              <a:t>Most people really don’t like to wear them, and they are too easily removed in contaminated air.</a:t>
            </a:r>
            <a:endParaRPr lang="en-US" sz="2500" dirty="0"/>
          </a:p>
        </p:txBody>
      </p:sp>
      <p:sp>
        <p:nvSpPr>
          <p:cNvPr id="2" name="Slide Number Placeholder 1"/>
          <p:cNvSpPr>
            <a:spLocks noGrp="1"/>
          </p:cNvSpPr>
          <p:nvPr>
            <p:ph type="sldNum" sz="quarter" idx="12"/>
          </p:nvPr>
        </p:nvSpPr>
        <p:spPr/>
        <p:txBody>
          <a:bodyPr/>
          <a:lstStyle/>
          <a:p>
            <a:fld id="{5529DBA2-69AF-4156-BCBD-3727FB14F46C}" type="slidenum">
              <a:rPr lang="en-US" smtClean="0"/>
              <a:pPr/>
              <a:t>8</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60120FE3895C4FB57EBB11D443BD72" ma:contentTypeVersion="10" ma:contentTypeDescription="Create a new document." ma:contentTypeScope="" ma:versionID="3e8cbbce33a414942cf358fbe3b50a04">
  <xsd:schema xmlns:xsd="http://www.w3.org/2001/XMLSchema" xmlns:xs="http://www.w3.org/2001/XMLSchema" xmlns:p="http://schemas.microsoft.com/office/2006/metadata/properties" xmlns:ns2="68b0e20c-0afb-4538-9398-2afa0498d0c1" targetNamespace="http://schemas.microsoft.com/office/2006/metadata/properties" ma:root="true" ma:fieldsID="f8263e7cedc9e11dbcbda5fac124dff8" ns2:_="">
    <xsd:import namespace="68b0e20c-0afb-4538-9398-2afa0498d0c1"/>
    <xsd:element name="properties">
      <xsd:complexType>
        <xsd:sequence>
          <xsd:element name="documentManagement">
            <xsd:complexType>
              <xsd:all>
                <xsd:element ref="ns2:Category" minOccurs="0"/>
                <xsd:element ref="ns2:Developed_x0020_By_x002f_Owner" minOccurs="0"/>
                <xsd:element ref="ns2:Target_x0020_Area_x0020__x002f__x0020_Audience" minOccurs="0"/>
                <xsd:element ref="ns2:Index" minOccurs="0"/>
                <xsd:element ref="ns2:Topic" minOccurs="0"/>
                <xsd:element ref="ns2:Year_x0020_Develop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0e20c-0afb-4538-9398-2afa0498d0c1" elementFormDefault="qualified">
    <xsd:import namespace="http://schemas.microsoft.com/office/2006/documentManagement/types"/>
    <xsd:import namespace="http://schemas.microsoft.com/office/infopath/2007/PartnerControls"/>
    <xsd:element name="Category" ma:index="2" nillable="true" ma:displayName="Category" ma:format="Dropdown" ma:internalName="Category">
      <xsd:simpleType>
        <xsd:restriction base="dms:Choice">
          <xsd:enumeration value="Safety Moment"/>
          <xsd:enumeration value="Lessons Learned"/>
          <xsd:enumeration value="Safety News"/>
          <xsd:enumeration value="Posters"/>
          <xsd:enumeration value="Training"/>
          <xsd:enumeration value="Agency Certificates"/>
          <xsd:enumeration value="Professional Development"/>
          <xsd:enumeration value="Industry Information"/>
          <xsd:enumeration value="VPP"/>
          <xsd:enumeration value="Citations"/>
          <xsd:enumeration value="Miscellaneous"/>
          <xsd:enumeration value="Work Planning"/>
          <xsd:enumeration value="Achievement"/>
          <xsd:enumeration value="Substance Abuse"/>
          <xsd:enumeration value="Company Sponsored Awards"/>
          <xsd:enumeration value="Chas CDM-C"/>
          <xsd:enumeration value="Chas Contractor"/>
          <xsd:enumeration value="Chas Designer"/>
          <xsd:enumeration value="Statistics"/>
          <xsd:enumeration value="Environmental"/>
        </xsd:restriction>
      </xsd:simpleType>
    </xsd:element>
    <xsd:element name="Developed_x0020_By_x002f_Owner" ma:index="3" nillable="true" ma:displayName="Developed By/Owner" ma:format="Dropdown" ma:internalName="Developed_x0020_By_x002f_Owner">
      <xsd:simpleType>
        <xsd:restriction base="dms:Choice">
          <xsd:enumeration value="FS"/>
          <xsd:enumeration value="IE"/>
          <xsd:enumeration value="EC"/>
          <xsd:enumeration value="All"/>
        </xsd:restriction>
      </xsd:simpleType>
    </xsd:element>
    <xsd:element name="Target_x0020_Area_x0020__x002f__x0020_Audience" ma:index="4" nillable="true" ma:displayName="Target Area / Audience" ma:internalName="Target_x0020_Area_x0020__x002f__x0020_Audience">
      <xsd:complexType>
        <xsd:complexContent>
          <xsd:extension base="dms:MultiChoice">
            <xsd:sequence>
              <xsd:element name="Value" maxOccurs="unbounded" minOccurs="0" nillable="true">
                <xsd:simpleType>
                  <xsd:restriction base="dms:Choice">
                    <xsd:enumeration value="PPS- All"/>
                    <xsd:enumeration value="PPS - EC"/>
                    <xsd:enumeration value="PPS - FS"/>
                    <xsd:enumeration value="PPS - IE"/>
                    <xsd:enumeration value="PPS - ANZ"/>
                    <xsd:enumeration value="PPS - UKI&amp;MICE"/>
                    <xsd:enumeration value="Resources - All"/>
                    <xsd:enumeration value="Resources - EC"/>
                    <xsd:enumeration value="Resources - FS"/>
                    <xsd:enumeration value="Resources - IE"/>
                    <xsd:enumeration value="Resources - ANZ"/>
                    <xsd:enumeration value="Resources - UKI&amp;MICE"/>
                    <xsd:enumeration value="Performance - All"/>
                    <xsd:enumeration value="Performance - EC"/>
                    <xsd:enumeration value="Performance - FS"/>
                    <xsd:enumeration value="Performance - IE"/>
                    <xsd:enumeration value="Performance - ANZ"/>
                    <xsd:enumeration value="Performance - UKI&amp;MICE"/>
                    <xsd:enumeration value="Training - All"/>
                    <xsd:enumeration value="Training - EC"/>
                    <xsd:enumeration value="Training - FS"/>
                    <xsd:enumeration value="Training - IE"/>
                    <xsd:enumeration value="Training - ANZ"/>
                    <xsd:enumeration value="Training - UKI&amp;MICE"/>
                  </xsd:restriction>
                </xsd:simpleType>
              </xsd:element>
            </xsd:sequence>
          </xsd:extension>
        </xsd:complexContent>
      </xsd:complexType>
    </xsd:element>
    <xsd:element name="Index" ma:index="5" nillable="true" ma:displayName="Index" ma:description="Used to determine order an item will be displayed in a web part." ma:internalName="Index">
      <xsd:simpleType>
        <xsd:restriction base="dms:Number"/>
      </xsd:simpleType>
    </xsd:element>
    <xsd:element name="Topic" ma:index="6" nillable="true" ma:displayName="Topic" ma:format="Dropdown" ma:internalName="Topic">
      <xsd:simpleType>
        <xsd:restriction base="dms:Choice">
          <xsd:enumeration value="Miscellaneous"/>
          <xsd:enumeration value="SMS 001 - Inspections by Regulatory Agencies"/>
          <xsd:enumeration value="SMS 002 - Hazard Communication (Worker Right-to-Know)"/>
          <xsd:enumeration value="SMS 003 - Emergency Preparedness Plans"/>
          <xsd:enumeration value="SMS 004 - Accessing Industrial Sites"/>
          <xsd:enumeration value="SMS 005 - Injury and Illness Prevention Program (California)"/>
          <xsd:enumeration value="SMS 006 - Abrasive Blasting"/>
          <xsd:enumeration value="SMS 007 - Aerial Lifts"/>
          <xsd:enumeration value="SMS 008 - Asbestos Operations"/>
          <xsd:enumeration value="SMS 009 - Corrosive and Reactive Materials"/>
          <xsd:enumeration value="SMS 010 - Confined Space Entry"/>
          <xsd:enumeration value="SMS 011 - Demolition"/>
          <xsd:enumeration value="SMS 012 - Electrical Safety"/>
          <xsd:enumeration value="SMS 013 - Excavation"/>
          <xsd:enumeration value="SMS 014 - Fire Protection and Prevention"/>
          <xsd:enumeration value="SMS 015 - Flammable and Combustible Liquids and Gases"/>
          <xsd:enumeration value="SMS 016 - Hand Tools and Portable Equipment"/>
          <xsd:enumeration value="SMS 017 - Hazardous Waste Operations"/>
          <xsd:enumeration value="SMS 018 - Heat Stress"/>
          <xsd:enumeration value="SMS 019 - Heavy Equipment Operations"/>
          <xsd:enumeration value="SMS 020 - Hot Work"/>
          <xsd:enumeration value="SMS 021 - Housekeeping"/>
          <xsd:enumeration value="SMS 022 - Lead in Construction"/>
          <xsd:enumeration value="SMS 023 - Lockout and Tagout Safety"/>
          <xsd:enumeration value="SMS 024 - Medical Screening &amp; Surveillance"/>
          <xsd:enumeration value="SMS 025 - New Employee Health, Safety, and Environment Orientation"/>
          <xsd:enumeration value="SMS 026 - Noise and Hearing Conservation"/>
          <xsd:enumeration value="SMS 027 - Work Over Water"/>
          <xsd:enumeration value="SMS 028 - Ladders"/>
          <xsd:enumeration value="SMS 029 - Personal Protective Equipment"/>
          <xsd:enumeration value="SMS 030 - Sanitation"/>
          <xsd:enumeration value="SMS 031 - Scaffolding"/>
          <xsd:enumeration value="SMS 032 - Work Zone Traffic Control"/>
          <xsd:enumeration value="SMS 033 - Underground Storage Tank Removal"/>
          <xsd:enumeration value="SMS 034 - Utility Clearances and Isolation"/>
          <xsd:enumeration value="SMS 035 - Work at High Altitude"/>
          <xsd:enumeration value="SMS 036 - International Travel Health and Safety"/>
          <xsd:enumeration value="SMS 037 - Mine Site Activities"/>
          <xsd:enumeration value="SMS 038 - Cranes &amp; Derricks"/>
          <xsd:enumeration value="SMS 039 - Munitions Response / Munitions and Explosives of Concern"/>
          <xsd:enumeration value="SMS 040 - Fall Protection"/>
          <xsd:enumeration value="SMS 041 - Rigging"/>
          <xsd:enumeration value="SMS 042 - Respiratory Protection"/>
          <xsd:enumeration value="SMS 043 - Personal Monitoring (Industrial Hygiene)"/>
          <xsd:enumeration value="SMS 044 - Radiation Safety for Portable Gauges"/>
          <xsd:enumeration value="SMS 045 - Hoists, Elevators and Conveyors"/>
          <xsd:enumeration value="SMS 046 - Subcontractor Health and Safety Requirements"/>
          <xsd:enumeration value="SMS 047 - Biological Hazards"/>
          <xsd:enumeration value="SMS 048 - Hazardous Materials/Dangerous Goods Shipping"/>
          <xsd:enumeration value="SMS 049 - Injury / Illness / Incident Reporting and Notifications"/>
          <xsd:enumeration value="SMS 050 - Toxic and Hazardous Substances"/>
          <xsd:enumeration value="SMS 051 - Bloodborne Pathogens"/>
          <xsd:enumeration value="SMS 052 - Radiation Protection Program"/>
          <xsd:enumeration value="SMS 053 - Marine Safety and Boat Operations"/>
          <xsd:enumeration value="SMS 054 - Office Ergonomics"/>
          <xsd:enumeration value="SMS 055 - Health, Safety and Environment Training"/>
          <xsd:enumeration value="SMS 056 - Drilling Safety Guidelines"/>
          <xsd:enumeration value="SMS 057 - Vehicle Safety Program"/>
          <xsd:enumeration value="SMS 058 - Process Safety Management"/>
          <xsd:enumeration value="SMS 059 - Cold Stress"/>
          <xsd:enumeration value="SMS 060 - Fatigue Management"/>
          <xsd:enumeration value="SMS 061 - Machine Guarding"/>
          <xsd:enumeration value="SMS 062 - Material Storage"/>
          <xsd:enumeration value="SMS 063 - Railroad On-Track Safety"/>
          <xsd:enumeration value="SMS 064 - Hand Safety"/>
          <xsd:enumeration value="SMS 065 - Injury and Claims Management"/>
          <xsd:enumeration value="SMS 066 - Incident Investigation"/>
          <xsd:enumeration value="SMS 068 - Health, Safety and Environment Compliance Assurance"/>
          <xsd:enumeration value="SMS 069 - Manual Material Handling"/>
          <xsd:enumeration value="SMS 070 - Powered Industrial Trucks"/>
          <xsd:enumeration value="SMS 072 - Behavior Based Safety"/>
          <xsd:enumeration value="SMS 077 - Entry Into Borings"/>
          <xsd:enumeration value="SMS 078 - Short Service Employee"/>
          <xsd:enumeration value="SMS 079 - Automated External Defibrillators"/>
          <xsd:enumeration value="SMS 080 - Implementation of URS HSMS in Asia/Pacific"/>
          <xsd:enumeration value="SMS 081EU -  Working Outside Home Country"/>
          <xsd:enumeration value="SMS 082 - Tunnels, Shafts and Caissons"/>
          <xsd:enumeration value="SMS 083 - Chromium (VI) Inhalation Exposure Protection"/>
          <xsd:enumeration value="SMS 084 - Lone Worker"/>
          <xsd:enumeration value="SMS 085 - Dive Safety"/>
          <xsd:enumeration value="SMS 086 - Managing HSE Related Risks"/>
          <xsd:enumeration value="SMS 087 - Compressed Air Systems and Testing"/>
          <xsd:enumeration value="SMS 088 - Signs, Signals and Barricades"/>
          <xsd:enumeration value="SMS 089 - Temporary Floors, Stairs, Railings, and Toeboards"/>
          <xsd:enumeration value="SMS 090 - Project Security"/>
          <xsd:enumeration value="SMS 091 - Concrete"/>
          <xsd:enumeration value="SMS 092 - Cofferdams"/>
          <xsd:enumeration value="SMS 093 - Steel Erection"/>
          <xsd:enumeration value="SMS 094 - Blasting and Explosives"/>
          <xsd:enumeration value="SMS 095 - Barge Operations"/>
          <xsd:enumeration value="SMS 096 - Mining Operations"/>
          <xsd:enumeration value="SMS 097 - Pandemic Management Plan"/>
          <xsd:enumeration value="SMS 098 - Management of Change"/>
          <xsd:enumeration value="SMS 300 - Compliance with European and National Legislation"/>
          <xsd:enumeration value="SMS 301 - Facilities Management"/>
          <xsd:enumeration value="SMS 302 - Safety in Design"/>
        </xsd:restriction>
      </xsd:simpleType>
    </xsd:element>
    <xsd:element name="Year_x0020_Developed" ma:index="7" nillable="true" ma:displayName="Year Developed" ma:internalName="Year_x0020_Developed">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rget_x0020_Area_x0020__x002f__x0020_Audience xmlns="68b0e20c-0afb-4538-9398-2afa0498d0c1">
      <Value>Training - All</Value>
    </Target_x0020_Area_x0020__x002f__x0020_Audience>
    <Year_x0020_Developed xmlns="68b0e20c-0afb-4538-9398-2afa0498d0c1">2013</Year_x0020_Developed>
    <Index xmlns="68b0e20c-0afb-4538-9398-2afa0498d0c1" xsi:nil="true"/>
    <Category xmlns="68b0e20c-0afb-4538-9398-2afa0498d0c1">Training</Category>
    <Topic xmlns="68b0e20c-0afb-4538-9398-2afa0498d0c1">SMS 042 - Respiratory Protection</Topic>
    <Developed_x0020_By_x002f_Owner xmlns="68b0e20c-0afb-4538-9398-2afa0498d0c1">IE</Developed_x0020_By_x002f_Owner>
  </documentManagement>
</p:properties>
</file>

<file path=customXml/itemProps1.xml><?xml version="1.0" encoding="utf-8"?>
<ds:datastoreItem xmlns:ds="http://schemas.openxmlformats.org/officeDocument/2006/customXml" ds:itemID="{E133BBA7-55C6-47A5-AFF1-A45322286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0e20c-0afb-4538-9398-2afa0498d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8555C8-60A8-4BFC-9221-65941FD5FEB0}">
  <ds:schemaRefs>
    <ds:schemaRef ds:uri="http://schemas.microsoft.com/sharepoint/v3/contenttype/forms"/>
  </ds:schemaRefs>
</ds:datastoreItem>
</file>

<file path=customXml/itemProps3.xml><?xml version="1.0" encoding="utf-8"?>
<ds:datastoreItem xmlns:ds="http://schemas.openxmlformats.org/officeDocument/2006/customXml" ds:itemID="{F6136B32-05A7-44E4-BD77-EB5B74DA1135}">
  <ds:schemaRefs>
    <ds:schemaRef ds:uri="http://schemas.microsoft.com/office/2006/metadata/properties"/>
    <ds:schemaRef ds:uri="http://schemas.microsoft.com/office/infopath/2007/PartnerControls"/>
    <ds:schemaRef ds:uri="68b0e20c-0afb-4538-9398-2afa0498d0c1"/>
  </ds:schemaRefs>
</ds:datastoreItem>
</file>

<file path=docProps/app.xml><?xml version="1.0" encoding="utf-8"?>
<Properties xmlns="http://schemas.openxmlformats.org/officeDocument/2006/extended-properties" xmlns:vt="http://schemas.openxmlformats.org/officeDocument/2006/docPropsVTypes">
  <Template/>
  <TotalTime>1048</TotalTime>
  <Words>1478</Words>
  <Application>Microsoft Office PowerPoint</Application>
  <PresentationFormat>On-screen Show (4:3)</PresentationFormat>
  <Paragraphs>278</Paragraphs>
  <Slides>44</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Office Theme</vt:lpstr>
      <vt:lpstr>Clip</vt:lpstr>
      <vt:lpstr>Document</vt:lpstr>
      <vt:lpstr>RESPIRATORY PROTECTION</vt:lpstr>
      <vt:lpstr>Topics of Discussion</vt:lpstr>
      <vt:lpstr>Responsibilities</vt:lpstr>
      <vt:lpstr>Program Administrator</vt:lpstr>
      <vt:lpstr>Managers and Supervisors</vt:lpstr>
      <vt:lpstr>Employees</vt:lpstr>
      <vt:lpstr>Respiratory System</vt:lpstr>
      <vt:lpstr>Respiratory Hazards</vt:lpstr>
      <vt:lpstr>Why are respirators NOT the first choice?</vt:lpstr>
      <vt:lpstr>OSHA Permissible Practice</vt:lpstr>
      <vt:lpstr>Employee Exposure</vt:lpstr>
      <vt:lpstr>Selection of Respirators</vt:lpstr>
      <vt:lpstr>Air Purifying Respirators </vt:lpstr>
      <vt:lpstr>Criteria for Using APRs</vt:lpstr>
      <vt:lpstr>Protection Factors</vt:lpstr>
      <vt:lpstr>Filters Classifications</vt:lpstr>
      <vt:lpstr>High Efficiency Particulate Air Filter (HEPA)</vt:lpstr>
      <vt:lpstr>Respiratory Cartridge  Color Coding</vt:lpstr>
      <vt:lpstr>Respirator Cartridges</vt:lpstr>
      <vt:lpstr>Filter Selection</vt:lpstr>
      <vt:lpstr>Atmosphere-Supplying Respirators</vt:lpstr>
      <vt:lpstr>Supplied-Air Respirators</vt:lpstr>
      <vt:lpstr>Self-Contained Breathing Apparatus</vt:lpstr>
      <vt:lpstr>Protection Factors</vt:lpstr>
      <vt:lpstr>Escape Respirators</vt:lpstr>
      <vt:lpstr>Fit Testing</vt:lpstr>
      <vt:lpstr>Qualitative Fit Test (QLFT)</vt:lpstr>
      <vt:lpstr>Quantitative Fit Test (QNFT)</vt:lpstr>
      <vt:lpstr>Fit Testing</vt:lpstr>
      <vt:lpstr>Facial Hair &amp;  Eyeglasses</vt:lpstr>
      <vt:lpstr>Respirator Sealing Area</vt:lpstr>
      <vt:lpstr>Respirator Seal Check</vt:lpstr>
      <vt:lpstr>Maintenance and Care</vt:lpstr>
      <vt:lpstr>Wash after each use</vt:lpstr>
      <vt:lpstr>Maintenance and Care</vt:lpstr>
      <vt:lpstr>Inspection Points</vt:lpstr>
      <vt:lpstr>Respirator Storage</vt:lpstr>
      <vt:lpstr>Don’t store them like this!</vt:lpstr>
      <vt:lpstr>Respirator Storage</vt:lpstr>
      <vt:lpstr>Medical Evaluations</vt:lpstr>
      <vt:lpstr>Medical Clearance</vt:lpstr>
      <vt:lpstr>Medical Signs and Symptoms</vt:lpstr>
      <vt:lpstr>Conclusion</vt:lpstr>
      <vt:lpstr>Any Questions?</vt:lpstr>
    </vt:vector>
  </TitlesOfParts>
  <Company>LACSD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Protection</dc:title>
  <dc:creator>ssun</dc:creator>
  <cp:lastModifiedBy>P.A.VIJAIARASAN</cp:lastModifiedBy>
  <cp:revision>40</cp:revision>
  <cp:lastPrinted>1601-01-01T00:00:00Z</cp:lastPrinted>
  <dcterms:created xsi:type="dcterms:W3CDTF">2004-09-13T21:46:09Z</dcterms:created>
  <dcterms:modified xsi:type="dcterms:W3CDTF">2015-07-11T06:11:41Z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0x0101007960120FE3895C4FB57EBB11D443BD72</vt:lpwstr>
  </property>
</Properties>
</file>