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343" r:id="rId3"/>
    <p:sldId id="335" r:id="rId4"/>
    <p:sldId id="336" r:id="rId5"/>
    <p:sldId id="312" r:id="rId6"/>
    <p:sldId id="293" r:id="rId7"/>
    <p:sldId id="294" r:id="rId8"/>
    <p:sldId id="275" r:id="rId9"/>
    <p:sldId id="295" r:id="rId10"/>
    <p:sldId id="297" r:id="rId11"/>
    <p:sldId id="258" r:id="rId12"/>
    <p:sldId id="260" r:id="rId13"/>
    <p:sldId id="346" r:id="rId14"/>
    <p:sldId id="340" r:id="rId15"/>
    <p:sldId id="326" r:id="rId16"/>
    <p:sldId id="296" r:id="rId17"/>
    <p:sldId id="268" r:id="rId18"/>
    <p:sldId id="347" r:id="rId19"/>
    <p:sldId id="309" r:id="rId20"/>
    <p:sldId id="310" r:id="rId21"/>
    <p:sldId id="311" r:id="rId22"/>
    <p:sldId id="322" r:id="rId23"/>
    <p:sldId id="341" r:id="rId24"/>
    <p:sldId id="342" r:id="rId25"/>
    <p:sldId id="324" r:id="rId26"/>
    <p:sldId id="348" r:id="rId27"/>
    <p:sldId id="349" r:id="rId28"/>
    <p:sldId id="274" r:id="rId29"/>
  </p:sldIdLst>
  <p:sldSz cx="9144000" cy="6858000" type="screen4x3"/>
  <p:notesSz cx="6669088" cy="992822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754" y="-254"/>
      </p:cViewPr>
      <p:guideLst>
        <p:guide orient="horz" pos="2160"/>
        <p:guide pos="2880"/>
      </p:guideLst>
    </p:cSldViewPr>
  </p:slideViewPr>
  <p:notesTextViewPr>
    <p:cViewPr>
      <p:scale>
        <a:sx n="1" d="1"/>
        <a:sy n="1" d="1"/>
      </p:scale>
      <p:origin x="0" y="0"/>
    </p:cViewPr>
  </p:notesTextViewPr>
  <p:sorterViewPr>
    <p:cViewPr>
      <p:scale>
        <a:sx n="70" d="100"/>
        <a:sy n="70" d="100"/>
      </p:scale>
      <p:origin x="0" y="355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0014" tIns="45007" rIns="90014" bIns="45007"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778250" y="0"/>
            <a:ext cx="2889250" cy="496888"/>
          </a:xfrm>
          <a:prstGeom prst="rect">
            <a:avLst/>
          </a:prstGeom>
        </p:spPr>
        <p:txBody>
          <a:bodyPr vert="horz" lIns="90014" tIns="45007" rIns="90014" bIns="45007" rtlCol="0"/>
          <a:lstStyle>
            <a:lvl1pPr algn="r" fontAlgn="auto">
              <a:spcBef>
                <a:spcPts val="0"/>
              </a:spcBef>
              <a:spcAft>
                <a:spcPts val="0"/>
              </a:spcAft>
              <a:defRPr sz="1200">
                <a:latin typeface="+mn-lt"/>
                <a:cs typeface="+mn-cs"/>
              </a:defRPr>
            </a:lvl1pPr>
          </a:lstStyle>
          <a:p>
            <a:pPr>
              <a:defRPr/>
            </a:pPr>
            <a:fld id="{B66598D1-04A1-4D0C-BBD2-58B9AFAF8892}" type="datetimeFigureOut">
              <a:rPr lang="en-US"/>
              <a:pPr>
                <a:defRPr/>
              </a:pPr>
              <a:t>05-Dec-13</a:t>
            </a:fld>
            <a:endParaRPr lang="en-US"/>
          </a:p>
        </p:txBody>
      </p:sp>
      <p:sp>
        <p:nvSpPr>
          <p:cNvPr id="4" name="Footer Placeholder 3"/>
          <p:cNvSpPr>
            <a:spLocks noGrp="1"/>
          </p:cNvSpPr>
          <p:nvPr>
            <p:ph type="ftr" sz="quarter" idx="2"/>
          </p:nvPr>
        </p:nvSpPr>
        <p:spPr>
          <a:xfrm>
            <a:off x="0" y="9429750"/>
            <a:ext cx="2889250" cy="496888"/>
          </a:xfrm>
          <a:prstGeom prst="rect">
            <a:avLst/>
          </a:prstGeom>
        </p:spPr>
        <p:txBody>
          <a:bodyPr vert="horz" lIns="90014" tIns="45007" rIns="90014" bIns="45007"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778250" y="9429750"/>
            <a:ext cx="2889250" cy="496888"/>
          </a:xfrm>
          <a:prstGeom prst="rect">
            <a:avLst/>
          </a:prstGeom>
        </p:spPr>
        <p:txBody>
          <a:bodyPr vert="horz" lIns="90014" tIns="45007" rIns="90014" bIns="45007" rtlCol="0" anchor="b"/>
          <a:lstStyle>
            <a:lvl1pPr algn="r" fontAlgn="auto">
              <a:spcBef>
                <a:spcPts val="0"/>
              </a:spcBef>
              <a:spcAft>
                <a:spcPts val="0"/>
              </a:spcAft>
              <a:defRPr sz="1200">
                <a:latin typeface="+mn-lt"/>
                <a:cs typeface="+mn-cs"/>
              </a:defRPr>
            </a:lvl1pPr>
          </a:lstStyle>
          <a:p>
            <a:pPr>
              <a:defRPr/>
            </a:pPr>
            <a:fld id="{F5CE86B9-F4F8-4E86-A0BD-5F8F5A99DA0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0014" tIns="45007" rIns="90014" bIns="45007"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778250" y="0"/>
            <a:ext cx="2889250" cy="496888"/>
          </a:xfrm>
          <a:prstGeom prst="rect">
            <a:avLst/>
          </a:prstGeom>
        </p:spPr>
        <p:txBody>
          <a:bodyPr vert="horz" lIns="90014" tIns="45007" rIns="90014" bIns="45007" rtlCol="0"/>
          <a:lstStyle>
            <a:lvl1pPr algn="r" fontAlgn="auto">
              <a:spcBef>
                <a:spcPts val="0"/>
              </a:spcBef>
              <a:spcAft>
                <a:spcPts val="0"/>
              </a:spcAft>
              <a:defRPr sz="1200">
                <a:latin typeface="+mn-lt"/>
                <a:cs typeface="+mn-cs"/>
              </a:defRPr>
            </a:lvl1pPr>
          </a:lstStyle>
          <a:p>
            <a:pPr>
              <a:defRPr/>
            </a:pPr>
            <a:fld id="{06E04BA8-C3DD-43A1-B75A-337FB25DA578}" type="datetimeFigureOut">
              <a:rPr lang="en-US"/>
              <a:pPr>
                <a:defRPr/>
              </a:pPr>
              <a:t>05-Dec-13</a:t>
            </a:fld>
            <a:endParaRPr lang="en-US"/>
          </a:p>
        </p:txBody>
      </p:sp>
      <p:sp>
        <p:nvSpPr>
          <p:cNvPr id="4" name="Slide Image Placeholder 3"/>
          <p:cNvSpPr>
            <a:spLocks noGrp="1" noRot="1" noChangeAspect="1"/>
          </p:cNvSpPr>
          <p:nvPr>
            <p:ph type="sldImg" idx="2"/>
          </p:nvPr>
        </p:nvSpPr>
        <p:spPr>
          <a:xfrm>
            <a:off x="854075" y="746125"/>
            <a:ext cx="4960938" cy="3721100"/>
          </a:xfrm>
          <a:prstGeom prst="rect">
            <a:avLst/>
          </a:prstGeom>
          <a:noFill/>
          <a:ln w="12700">
            <a:solidFill>
              <a:prstClr val="black"/>
            </a:solidFill>
          </a:ln>
        </p:spPr>
        <p:txBody>
          <a:bodyPr vert="horz" lIns="90014" tIns="45007" rIns="90014" bIns="45007" rtlCol="0" anchor="ctr"/>
          <a:lstStyle/>
          <a:p>
            <a:pPr lvl="0"/>
            <a:endParaRPr lang="en-US" noProof="0"/>
          </a:p>
        </p:txBody>
      </p:sp>
      <p:sp>
        <p:nvSpPr>
          <p:cNvPr id="5" name="Notes Placeholder 4"/>
          <p:cNvSpPr>
            <a:spLocks noGrp="1"/>
          </p:cNvSpPr>
          <p:nvPr>
            <p:ph type="body" sz="quarter" idx="3"/>
          </p:nvPr>
        </p:nvSpPr>
        <p:spPr>
          <a:xfrm>
            <a:off x="666750" y="4716463"/>
            <a:ext cx="5335588" cy="4467225"/>
          </a:xfrm>
          <a:prstGeom prst="rect">
            <a:avLst/>
          </a:prstGeom>
        </p:spPr>
        <p:txBody>
          <a:bodyPr vert="horz" lIns="90014" tIns="45007" rIns="90014" bIns="4500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889250" cy="496888"/>
          </a:xfrm>
          <a:prstGeom prst="rect">
            <a:avLst/>
          </a:prstGeom>
        </p:spPr>
        <p:txBody>
          <a:bodyPr vert="horz" lIns="90014" tIns="45007" rIns="90014" bIns="45007"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0014" tIns="45007" rIns="90014" bIns="45007" rtlCol="0" anchor="b"/>
          <a:lstStyle>
            <a:lvl1pPr algn="r" fontAlgn="auto">
              <a:spcBef>
                <a:spcPts val="0"/>
              </a:spcBef>
              <a:spcAft>
                <a:spcPts val="0"/>
              </a:spcAft>
              <a:defRPr sz="1200">
                <a:latin typeface="+mn-lt"/>
                <a:cs typeface="+mn-cs"/>
              </a:defRPr>
            </a:lvl1pPr>
          </a:lstStyle>
          <a:p>
            <a:pPr>
              <a:defRPr/>
            </a:pPr>
            <a:fld id="{2AD15CFF-3DCF-45CD-A727-BE037859407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SG" dirty="0"/>
          </a:p>
        </p:txBody>
      </p:sp>
      <p:sp>
        <p:nvSpPr>
          <p:cNvPr id="4" name="Slide Number Placeholder 3"/>
          <p:cNvSpPr>
            <a:spLocks noGrp="1"/>
          </p:cNvSpPr>
          <p:nvPr>
            <p:ph type="sldNum" sz="quarter" idx="10"/>
          </p:nvPr>
        </p:nvSpPr>
        <p:spPr/>
        <p:txBody>
          <a:bodyPr/>
          <a:lstStyle/>
          <a:p>
            <a:pPr>
              <a:defRPr/>
            </a:pPr>
            <a:fld id="{2AD15CFF-3DCF-45CD-A727-BE0378594077}" type="slidenum">
              <a:rPr lang="en-US" smtClean="0"/>
              <a:pPr>
                <a:defRPr/>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lvl1pPr>
              <a:defRPr/>
            </a:lvl1pPr>
          </a:lstStyle>
          <a:p>
            <a:pPr>
              <a:defRPr/>
            </a:pPr>
            <a:fld id="{BF2C38EF-D0FE-417E-B195-24FB879BD8B7}" type="datetimeFigureOut">
              <a:rPr lang="en-IN"/>
              <a:pPr>
                <a:defRPr/>
              </a:pPr>
              <a:t>05-12-2013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75A4A197-FA6C-4395-A026-6AE4B284818A}" type="slidenum">
              <a:rPr lang="en-IN"/>
              <a:pPr>
                <a:defRPr/>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C2599618-A63A-4D5F-B97D-3FADDD511245}" type="datetimeFigureOut">
              <a:rPr lang="en-IN"/>
              <a:pPr>
                <a:defRPr/>
              </a:pPr>
              <a:t>05-12-2013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0A0A7F22-51E5-41FD-93FA-073C1360EE55}" type="slidenum">
              <a:rPr lang="en-IN"/>
              <a:pPr>
                <a:defRPr/>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B374727C-BC80-4DBF-9939-878063C5DA0D}" type="datetimeFigureOut">
              <a:rPr lang="en-IN"/>
              <a:pPr>
                <a:defRPr/>
              </a:pPr>
              <a:t>05-12-2013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B8A30A79-58CE-496E-9BF0-FAAFE8578D1C}" type="slidenum">
              <a:rPr lang="en-IN"/>
              <a:pPr>
                <a:defRPr/>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148A7FBA-8279-4DC8-A018-EF37EEE55D49}" type="datetimeFigureOut">
              <a:rPr lang="en-IN"/>
              <a:pPr>
                <a:defRPr/>
              </a:pPr>
              <a:t>05-12-2013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74151CC3-3F88-479E-9A95-98D9D8F84F4A}" type="slidenum">
              <a:rPr lang="en-IN"/>
              <a:pPr>
                <a:defRPr/>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9D73005-2C66-4A13-B8C6-B248FB8C5004}" type="datetimeFigureOut">
              <a:rPr lang="en-IN"/>
              <a:pPr>
                <a:defRPr/>
              </a:pPr>
              <a:t>05-12-2013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0454AED6-6752-4E56-A903-FCD5A7722B30}" type="slidenum">
              <a:rPr lang="en-IN"/>
              <a:pPr>
                <a:defRPr/>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3"/>
          <p:cNvSpPr>
            <a:spLocks noGrp="1"/>
          </p:cNvSpPr>
          <p:nvPr>
            <p:ph type="dt" sz="half" idx="10"/>
          </p:nvPr>
        </p:nvSpPr>
        <p:spPr/>
        <p:txBody>
          <a:bodyPr/>
          <a:lstStyle>
            <a:lvl1pPr>
              <a:defRPr/>
            </a:lvl1pPr>
          </a:lstStyle>
          <a:p>
            <a:pPr>
              <a:defRPr/>
            </a:pPr>
            <a:fld id="{31677A31-D1D2-4421-815D-6C8184A45F0C}" type="datetimeFigureOut">
              <a:rPr lang="en-IN"/>
              <a:pPr>
                <a:defRPr/>
              </a:pPr>
              <a:t>05-12-2013</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5882F1AA-BFF1-4476-BC4C-12A79988EBA1}" type="slidenum">
              <a:rPr lang="en-IN"/>
              <a:pPr>
                <a:defRPr/>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3"/>
          <p:cNvSpPr>
            <a:spLocks noGrp="1"/>
          </p:cNvSpPr>
          <p:nvPr>
            <p:ph type="dt" sz="half" idx="10"/>
          </p:nvPr>
        </p:nvSpPr>
        <p:spPr/>
        <p:txBody>
          <a:bodyPr/>
          <a:lstStyle>
            <a:lvl1pPr>
              <a:defRPr/>
            </a:lvl1pPr>
          </a:lstStyle>
          <a:p>
            <a:pPr>
              <a:defRPr/>
            </a:pPr>
            <a:fld id="{AA857D8B-ACEC-4C40-81C1-A19C3791D524}" type="datetimeFigureOut">
              <a:rPr lang="en-IN"/>
              <a:pPr>
                <a:defRPr/>
              </a:pPr>
              <a:t>05-12-2013</a:t>
            </a:fld>
            <a:endParaRPr lang="en-IN"/>
          </a:p>
        </p:txBody>
      </p:sp>
      <p:sp>
        <p:nvSpPr>
          <p:cNvPr id="8" name="Footer Placeholder 4"/>
          <p:cNvSpPr>
            <a:spLocks noGrp="1"/>
          </p:cNvSpPr>
          <p:nvPr>
            <p:ph type="ftr" sz="quarter" idx="11"/>
          </p:nvPr>
        </p:nvSpPr>
        <p:spPr/>
        <p:txBody>
          <a:bodyPr/>
          <a:lstStyle>
            <a:lvl1pPr>
              <a:defRPr/>
            </a:lvl1pPr>
          </a:lstStyle>
          <a:p>
            <a:pPr>
              <a:defRPr/>
            </a:pPr>
            <a:endParaRPr lang="en-IN"/>
          </a:p>
        </p:txBody>
      </p:sp>
      <p:sp>
        <p:nvSpPr>
          <p:cNvPr id="9" name="Slide Number Placeholder 5"/>
          <p:cNvSpPr>
            <a:spLocks noGrp="1"/>
          </p:cNvSpPr>
          <p:nvPr>
            <p:ph type="sldNum" sz="quarter" idx="12"/>
          </p:nvPr>
        </p:nvSpPr>
        <p:spPr/>
        <p:txBody>
          <a:bodyPr/>
          <a:lstStyle>
            <a:lvl1pPr>
              <a:defRPr/>
            </a:lvl1pPr>
          </a:lstStyle>
          <a:p>
            <a:pPr>
              <a:defRPr/>
            </a:pPr>
            <a:fld id="{4E252BD3-C7F3-4ADF-9096-BA5EA97D628E}" type="slidenum">
              <a:rPr lang="en-IN"/>
              <a:pPr>
                <a:defRPr/>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3"/>
          <p:cNvSpPr>
            <a:spLocks noGrp="1"/>
          </p:cNvSpPr>
          <p:nvPr>
            <p:ph type="dt" sz="half" idx="10"/>
          </p:nvPr>
        </p:nvSpPr>
        <p:spPr/>
        <p:txBody>
          <a:bodyPr/>
          <a:lstStyle>
            <a:lvl1pPr>
              <a:defRPr/>
            </a:lvl1pPr>
          </a:lstStyle>
          <a:p>
            <a:pPr>
              <a:defRPr/>
            </a:pPr>
            <a:fld id="{439CC9DC-D97F-49F0-8480-647A2CF2CE86}" type="datetimeFigureOut">
              <a:rPr lang="en-IN"/>
              <a:pPr>
                <a:defRPr/>
              </a:pPr>
              <a:t>05-12-2013</a:t>
            </a:fld>
            <a:endParaRPr lang="en-IN"/>
          </a:p>
        </p:txBody>
      </p:sp>
      <p:sp>
        <p:nvSpPr>
          <p:cNvPr id="4" name="Footer Placeholder 4"/>
          <p:cNvSpPr>
            <a:spLocks noGrp="1"/>
          </p:cNvSpPr>
          <p:nvPr>
            <p:ph type="ftr" sz="quarter" idx="11"/>
          </p:nvPr>
        </p:nvSpPr>
        <p:spPr/>
        <p:txBody>
          <a:bodyPr/>
          <a:lstStyle>
            <a:lvl1pPr>
              <a:defRPr/>
            </a:lvl1pPr>
          </a:lstStyle>
          <a:p>
            <a:pPr>
              <a:defRPr/>
            </a:pPr>
            <a:endParaRPr lang="en-IN"/>
          </a:p>
        </p:txBody>
      </p:sp>
      <p:sp>
        <p:nvSpPr>
          <p:cNvPr id="5" name="Slide Number Placeholder 5"/>
          <p:cNvSpPr>
            <a:spLocks noGrp="1"/>
          </p:cNvSpPr>
          <p:nvPr>
            <p:ph type="sldNum" sz="quarter" idx="12"/>
          </p:nvPr>
        </p:nvSpPr>
        <p:spPr/>
        <p:txBody>
          <a:bodyPr/>
          <a:lstStyle>
            <a:lvl1pPr>
              <a:defRPr/>
            </a:lvl1pPr>
          </a:lstStyle>
          <a:p>
            <a:pPr>
              <a:defRPr/>
            </a:pPr>
            <a:fld id="{8D891D01-7FCD-4439-8BA3-2E932D686CDB}" type="slidenum">
              <a:rPr lang="en-IN"/>
              <a:pPr>
                <a:defRPr/>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A4F2CD6-3A21-4BD6-9DE6-437CD7EF3CC6}" type="datetimeFigureOut">
              <a:rPr lang="en-IN"/>
              <a:pPr>
                <a:defRPr/>
              </a:pPr>
              <a:t>05-12-2013</a:t>
            </a:fld>
            <a:endParaRPr lang="en-IN"/>
          </a:p>
        </p:txBody>
      </p:sp>
      <p:sp>
        <p:nvSpPr>
          <p:cNvPr id="3" name="Footer Placeholder 4"/>
          <p:cNvSpPr>
            <a:spLocks noGrp="1"/>
          </p:cNvSpPr>
          <p:nvPr>
            <p:ph type="ftr" sz="quarter" idx="11"/>
          </p:nvPr>
        </p:nvSpPr>
        <p:spPr/>
        <p:txBody>
          <a:bodyPr/>
          <a:lstStyle>
            <a:lvl1pPr>
              <a:defRPr/>
            </a:lvl1pPr>
          </a:lstStyle>
          <a:p>
            <a:pPr>
              <a:defRPr/>
            </a:pPr>
            <a:endParaRPr lang="en-IN"/>
          </a:p>
        </p:txBody>
      </p:sp>
      <p:sp>
        <p:nvSpPr>
          <p:cNvPr id="4" name="Slide Number Placeholder 5"/>
          <p:cNvSpPr>
            <a:spLocks noGrp="1"/>
          </p:cNvSpPr>
          <p:nvPr>
            <p:ph type="sldNum" sz="quarter" idx="12"/>
          </p:nvPr>
        </p:nvSpPr>
        <p:spPr/>
        <p:txBody>
          <a:bodyPr/>
          <a:lstStyle>
            <a:lvl1pPr>
              <a:defRPr/>
            </a:lvl1pPr>
          </a:lstStyle>
          <a:p>
            <a:pPr>
              <a:defRPr/>
            </a:pPr>
            <a:fld id="{F2266DE6-F594-49E8-8C17-E981FB69BB53}" type="slidenum">
              <a:rPr lang="en-IN"/>
              <a:pPr>
                <a:defRPr/>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AFAF024-7A00-4F0D-9066-78BD52AA4AFD}" type="datetimeFigureOut">
              <a:rPr lang="en-IN"/>
              <a:pPr>
                <a:defRPr/>
              </a:pPr>
              <a:t>05-12-2013</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61D4FA3F-47B1-4BF3-9E63-50A1E0E74ED0}" type="slidenum">
              <a:rPr lang="en-IN"/>
              <a:pPr>
                <a:defRPr/>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D1B108-B5BC-40E3-9D71-DB453EC85644}" type="datetimeFigureOut">
              <a:rPr lang="en-IN"/>
              <a:pPr>
                <a:defRPr/>
              </a:pPr>
              <a:t>05-12-2013</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B156139B-E19C-4537-9669-6AE93D8EDBDD}" type="slidenum">
              <a:rPr lang="en-IN"/>
              <a:pPr>
                <a:defRPr/>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66EA2F4-F784-49AC-A510-EEE53D4C5095}" type="datetimeFigureOut">
              <a:rPr lang="en-IN"/>
              <a:pPr>
                <a:defRPr/>
              </a:pPr>
              <a:t>05-12-2013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178CB8A-B685-4D32-8E67-478C44D1F2F4}" type="slidenum">
              <a:rPr lang="en-IN"/>
              <a:pPr>
                <a:defRPr/>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3"/>
          <p:cNvSpPr txBox="1">
            <a:spLocks noChangeArrowheads="1"/>
          </p:cNvSpPr>
          <p:nvPr/>
        </p:nvSpPr>
        <p:spPr bwMode="auto">
          <a:xfrm>
            <a:off x="0" y="152400"/>
            <a:ext cx="9144000" cy="3785652"/>
          </a:xfrm>
          <a:prstGeom prst="rect">
            <a:avLst/>
          </a:prstGeom>
          <a:noFill/>
          <a:ln w="9525">
            <a:noFill/>
            <a:miter lim="800000"/>
            <a:headEnd/>
            <a:tailEnd/>
          </a:ln>
        </p:spPr>
        <p:txBody>
          <a:bodyPr>
            <a:spAutoFit/>
          </a:bodyPr>
          <a:lstStyle/>
          <a:p>
            <a:pPr algn="ctr"/>
            <a:r>
              <a:rPr lang="en-US" sz="4000" b="1" dirty="0" smtClean="0">
                <a:solidFill>
                  <a:srgbClr val="0000FF"/>
                </a:solidFill>
              </a:rPr>
              <a:t>Introduction </a:t>
            </a:r>
          </a:p>
          <a:p>
            <a:pPr algn="ctr"/>
            <a:r>
              <a:rPr lang="en-US" sz="4000" b="1" dirty="0" smtClean="0">
                <a:solidFill>
                  <a:srgbClr val="0000FF"/>
                </a:solidFill>
              </a:rPr>
              <a:t>to</a:t>
            </a:r>
          </a:p>
          <a:p>
            <a:pPr algn="ctr"/>
            <a:r>
              <a:rPr lang="en-US" sz="4000" b="1" dirty="0" smtClean="0">
                <a:solidFill>
                  <a:srgbClr val="0000FF"/>
                </a:solidFill>
              </a:rPr>
              <a:t>E-Waste </a:t>
            </a:r>
            <a:r>
              <a:rPr lang="en-US" sz="4000" b="1" dirty="0">
                <a:solidFill>
                  <a:srgbClr val="0000FF"/>
                </a:solidFill>
              </a:rPr>
              <a:t>(</a:t>
            </a:r>
            <a:r>
              <a:rPr lang="en-US" sz="4000" b="1" dirty="0" smtClean="0">
                <a:solidFill>
                  <a:srgbClr val="0000FF"/>
                </a:solidFill>
              </a:rPr>
              <a:t>Management </a:t>
            </a:r>
            <a:r>
              <a:rPr lang="en-US" sz="4000" b="1" dirty="0">
                <a:solidFill>
                  <a:srgbClr val="0000FF"/>
                </a:solidFill>
              </a:rPr>
              <a:t>&amp; </a:t>
            </a:r>
            <a:r>
              <a:rPr lang="en-US" sz="4000" b="1" dirty="0" smtClean="0">
                <a:solidFill>
                  <a:srgbClr val="0000FF"/>
                </a:solidFill>
              </a:rPr>
              <a:t>Handling) </a:t>
            </a:r>
            <a:r>
              <a:rPr lang="en-US" sz="4000" b="1" dirty="0">
                <a:solidFill>
                  <a:srgbClr val="0000FF"/>
                </a:solidFill>
              </a:rPr>
              <a:t>Rules, </a:t>
            </a:r>
            <a:r>
              <a:rPr lang="en-US" sz="4000" b="1" dirty="0" smtClean="0">
                <a:solidFill>
                  <a:srgbClr val="0000FF"/>
                </a:solidFill>
              </a:rPr>
              <a:t>2011</a:t>
            </a:r>
          </a:p>
          <a:p>
            <a:pPr algn="ctr"/>
            <a:r>
              <a:rPr lang="en-US" sz="4000" b="1" dirty="0" smtClean="0">
                <a:solidFill>
                  <a:srgbClr val="0000FF"/>
                </a:solidFill>
              </a:rPr>
              <a:t>and </a:t>
            </a:r>
          </a:p>
          <a:p>
            <a:pPr algn="ctr"/>
            <a:r>
              <a:rPr lang="en-US" sz="4000" b="1" dirty="0" smtClean="0">
                <a:solidFill>
                  <a:srgbClr val="0000FF"/>
                </a:solidFill>
              </a:rPr>
              <a:t>Guidelines</a:t>
            </a:r>
            <a:endParaRPr lang="en-US" sz="4000" b="1" dirty="0">
              <a:solidFill>
                <a:srgbClr val="0000FF"/>
              </a:solidFill>
            </a:endParaRPr>
          </a:p>
        </p:txBody>
      </p:sp>
      <p:sp>
        <p:nvSpPr>
          <p:cNvPr id="2051" name="TextBox 4"/>
          <p:cNvSpPr txBox="1">
            <a:spLocks noChangeArrowheads="1"/>
          </p:cNvSpPr>
          <p:nvPr/>
        </p:nvSpPr>
        <p:spPr bwMode="auto">
          <a:xfrm>
            <a:off x="22225" y="4319587"/>
            <a:ext cx="9144000" cy="2462213"/>
          </a:xfrm>
          <a:prstGeom prst="rect">
            <a:avLst/>
          </a:prstGeom>
          <a:noFill/>
          <a:ln w="9525">
            <a:noFill/>
            <a:miter lim="800000"/>
            <a:headEnd/>
            <a:tailEnd/>
          </a:ln>
        </p:spPr>
        <p:txBody>
          <a:bodyPr>
            <a:spAutoFit/>
          </a:bodyPr>
          <a:lstStyle/>
          <a:p>
            <a:pPr algn="ctr"/>
            <a:r>
              <a:rPr lang="en-US" b="1" dirty="0">
                <a:latin typeface="Calibri" pitchFamily="34" charset="0"/>
              </a:rPr>
              <a:t>By </a:t>
            </a:r>
          </a:p>
          <a:p>
            <a:pPr algn="ctr"/>
            <a:r>
              <a:rPr lang="en-US" sz="2800" b="1" dirty="0" err="1">
                <a:latin typeface="Calibri" pitchFamily="34" charset="0"/>
              </a:rPr>
              <a:t>Anand</a:t>
            </a:r>
            <a:r>
              <a:rPr lang="en-US" sz="2800" b="1" dirty="0">
                <a:latin typeface="Calibri" pitchFamily="34" charset="0"/>
              </a:rPr>
              <a:t> Kumar</a:t>
            </a:r>
            <a:br>
              <a:rPr lang="en-US" sz="2800" b="1" dirty="0">
                <a:latin typeface="Calibri" pitchFamily="34" charset="0"/>
              </a:rPr>
            </a:br>
            <a:r>
              <a:rPr lang="en-US" b="1" dirty="0">
                <a:latin typeface="Calibri" pitchFamily="34" charset="0"/>
              </a:rPr>
              <a:t>Senior Environmental Engineer</a:t>
            </a:r>
            <a:r>
              <a:rPr lang="en-US" sz="2800" b="1" dirty="0">
                <a:latin typeface="Calibri" pitchFamily="34" charset="0"/>
              </a:rPr>
              <a:t> </a:t>
            </a:r>
          </a:p>
          <a:p>
            <a:pPr algn="ctr"/>
            <a:r>
              <a:rPr lang="en-US" sz="3200" b="1" dirty="0">
                <a:latin typeface="Calibri" pitchFamily="34" charset="0"/>
              </a:rPr>
              <a:t>Central Pollution Control </a:t>
            </a:r>
            <a:r>
              <a:rPr lang="en-US" sz="3200" b="1" dirty="0" smtClean="0">
                <a:latin typeface="Calibri" pitchFamily="34" charset="0"/>
              </a:rPr>
              <a:t>Board</a:t>
            </a:r>
          </a:p>
          <a:p>
            <a:pPr algn="ctr"/>
            <a:r>
              <a:rPr lang="en-US" sz="2000" b="1" dirty="0" smtClean="0">
                <a:latin typeface="Calibri" pitchFamily="34" charset="0"/>
              </a:rPr>
              <a:t>(Ministry of Environment and Forests, Govt. of India)</a:t>
            </a:r>
            <a:endParaRPr lang="en-US" sz="2000" b="1" dirty="0">
              <a:latin typeface="Calibri" pitchFamily="34" charset="0"/>
            </a:endParaRPr>
          </a:p>
          <a:p>
            <a:pPr algn="ctr"/>
            <a:r>
              <a:rPr lang="en-US" sz="2800" b="1" dirty="0" smtClean="0">
                <a:latin typeface="Calibri" pitchFamily="34" charset="0"/>
              </a:rPr>
              <a:t>03-12- </a:t>
            </a:r>
            <a:r>
              <a:rPr lang="en-US" sz="2800" b="1" dirty="0">
                <a:latin typeface="Calibri" pitchFamily="34" charset="0"/>
              </a:rPr>
              <a:t>2013</a:t>
            </a:r>
            <a:endParaRPr lang="en-IN" sz="2800" b="1"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1143000"/>
          </a:xfrm>
          <a:noFill/>
          <a:extLst>
            <a:ext uri="{909E8E84-426E-40DD-AFC4-6F175D3DCCD1}"/>
            <a:ext uri="{91240B29-F687-4F45-9708-019B960494DF}"/>
          </a:extLst>
        </p:spPr>
        <p:style>
          <a:lnRef idx="0">
            <a:schemeClr val="accent5"/>
          </a:lnRef>
          <a:fillRef idx="3">
            <a:schemeClr val="accent5"/>
          </a:fillRef>
          <a:effectRef idx="3">
            <a:schemeClr val="accent5"/>
          </a:effectRef>
          <a:fontRef idx="minor">
            <a:schemeClr val="lt1"/>
          </a:fontRef>
        </p:style>
        <p:txBody>
          <a:bodyPr rtlCol="0">
            <a:normAutofit/>
          </a:bodyPr>
          <a:lstStyle/>
          <a:p>
            <a:pPr eaLnBrk="1" fontAlgn="auto" hangingPunct="1">
              <a:spcAft>
                <a:spcPts val="0"/>
              </a:spcAft>
              <a:defRPr/>
            </a:pPr>
            <a:r>
              <a:rPr lang="en-US" sz="3600" dirty="0" smtClean="0">
                <a:solidFill>
                  <a:srgbClr val="0000FF"/>
                </a:solidFill>
                <a:effectLst>
                  <a:outerShdw blurRad="38100" dist="38100" dir="2700000" algn="tl">
                    <a:srgbClr val="000000">
                      <a:alpha val="43137"/>
                    </a:srgbClr>
                  </a:outerShdw>
                </a:effectLst>
                <a:latin typeface="Arial Rounded MT Bold" pitchFamily="34" charset="0"/>
              </a:rPr>
              <a:t>Categories of EEE covered</a:t>
            </a:r>
          </a:p>
        </p:txBody>
      </p:sp>
      <p:sp>
        <p:nvSpPr>
          <p:cNvPr id="3" name="Content Placeholder 2"/>
          <p:cNvSpPr>
            <a:spLocks noGrp="1"/>
          </p:cNvSpPr>
          <p:nvPr>
            <p:ph idx="1"/>
          </p:nvPr>
        </p:nvSpPr>
        <p:spPr>
          <a:xfrm>
            <a:off x="0" y="980728"/>
            <a:ext cx="9144000" cy="5899720"/>
          </a:xfrm>
          <a:noFill/>
          <a:extLst>
            <a:ext uri="{909E8E84-426E-40DD-AFC4-6F175D3DCCD1}"/>
            <a:ext uri="{91240B29-F687-4F45-9708-019B960494DF}"/>
          </a:extLst>
        </p:spPr>
        <p:style>
          <a:lnRef idx="0">
            <a:schemeClr val="accent5"/>
          </a:lnRef>
          <a:fillRef idx="3">
            <a:schemeClr val="accent5"/>
          </a:fillRef>
          <a:effectRef idx="3">
            <a:schemeClr val="accent5"/>
          </a:effectRef>
          <a:fontRef idx="minor">
            <a:schemeClr val="lt1"/>
          </a:fontRef>
        </p:style>
        <p:txBody>
          <a:bodyPr rtlCol="0">
            <a:normAutofit lnSpcReduction="10000"/>
          </a:bodyPr>
          <a:lstStyle/>
          <a:p>
            <a:pPr algn="just" eaLnBrk="1" fontAlgn="auto" hangingPunct="1">
              <a:spcAft>
                <a:spcPts val="0"/>
              </a:spcAft>
              <a:buFont typeface="Wingdings" pitchFamily="2" charset="2"/>
              <a:buChar char="Ø"/>
              <a:defRPr/>
            </a:pPr>
            <a:r>
              <a:rPr lang="en-US" sz="3500" dirty="0" smtClean="0">
                <a:solidFill>
                  <a:srgbClr val="FF0000"/>
                </a:solidFill>
                <a:effectLst>
                  <a:outerShdw blurRad="38100" dist="38100" dir="2700000" algn="tl">
                    <a:srgbClr val="000000">
                      <a:alpha val="43137"/>
                    </a:srgbClr>
                  </a:outerShdw>
                </a:effectLst>
                <a:latin typeface="Arial Rounded MT Bold" pitchFamily="34" charset="0"/>
              </a:rPr>
              <a:t> IT and telecommunication equipment: </a:t>
            </a:r>
          </a:p>
          <a:p>
            <a:pPr marL="533400" lvl="1" indent="-350838" algn="just" eaLnBrk="1" fontAlgn="auto" hangingPunct="1">
              <a:spcAft>
                <a:spcPts val="0"/>
              </a:spcAft>
              <a:buFont typeface="Wingdings" pitchFamily="2" charset="2"/>
              <a:buChar char="q"/>
              <a:defRPr/>
            </a:pPr>
            <a:r>
              <a:rPr lang="en-US" sz="2400" b="1" dirty="0" smtClean="0">
                <a:solidFill>
                  <a:srgbClr val="0000FF"/>
                </a:solidFill>
                <a:latin typeface="Arial" pitchFamily="34" charset="0"/>
                <a:cs typeface="Arial" pitchFamily="34" charset="0"/>
              </a:rPr>
              <a:t>Centralized data processing; Mainframes, Minicomputers; Personal computing; Personal computers (Central processing unit with input and output devices), Laptop computers (Central processing unit with input and output devices), Notebook computers, Notepad computers, Printers including cartridges, Copying equipment, Electrical and electronic typewriters, User terminals and systems, Facsimile, Telex, Telephones, Pay telephones, Cordless telephones, Cellular telephones, Answering systems</a:t>
            </a:r>
          </a:p>
          <a:p>
            <a:pPr algn="just" eaLnBrk="1" fontAlgn="auto" hangingPunct="1">
              <a:spcAft>
                <a:spcPts val="0"/>
              </a:spcAft>
              <a:buFont typeface="Wingdings" pitchFamily="2" charset="2"/>
              <a:buChar char="Ø"/>
              <a:defRPr/>
            </a:pPr>
            <a:r>
              <a:rPr lang="en-US" sz="3500" dirty="0" smtClean="0">
                <a:solidFill>
                  <a:srgbClr val="FF0000"/>
                </a:solidFill>
                <a:effectLst>
                  <a:outerShdw blurRad="38100" dist="38100" dir="2700000" algn="tl">
                    <a:srgbClr val="000000">
                      <a:alpha val="43137"/>
                    </a:srgbClr>
                  </a:outerShdw>
                </a:effectLst>
                <a:latin typeface="Arial Rounded MT Bold" pitchFamily="34" charset="0"/>
              </a:rPr>
              <a:t>Consumer electronics: </a:t>
            </a:r>
          </a:p>
          <a:p>
            <a:pPr marL="530225" lvl="1" indent="-347663" algn="just" eaLnBrk="1" fontAlgn="auto" hangingPunct="1">
              <a:spcAft>
                <a:spcPts val="0"/>
              </a:spcAft>
              <a:buFont typeface="Wingdings" pitchFamily="2" charset="2"/>
              <a:buChar char="q"/>
              <a:defRPr/>
            </a:pPr>
            <a:r>
              <a:rPr lang="en-US" sz="2200" b="1" dirty="0" smtClean="0">
                <a:solidFill>
                  <a:srgbClr val="0000FF"/>
                </a:solidFill>
                <a:latin typeface="Arial" pitchFamily="34" charset="0"/>
                <a:cs typeface="Arial" pitchFamily="34" charset="0"/>
              </a:rPr>
              <a:t>Television sets (including sets based on (Liquid Crystal Display and Light Emitting Diode technology ), Refrigerator, Washing Machine, Air-Conditioners excluding centralized air conditioning plants,.</a:t>
            </a:r>
          </a:p>
          <a:p>
            <a:pPr algn="just" eaLnBrk="1" fontAlgn="auto" hangingPunct="1">
              <a:spcAft>
                <a:spcPts val="0"/>
              </a:spcAft>
              <a:defRPr/>
            </a:pPr>
            <a:endParaRPr lang="en-US" sz="2000" dirty="0" smtClean="0">
              <a:solidFill>
                <a:srgbClr val="0000FF"/>
              </a:solidFill>
              <a:effectLst>
                <a:outerShdw blurRad="38100" dist="38100" dir="2700000" algn="tl">
                  <a:srgbClr val="000000">
                    <a:alpha val="43137"/>
                  </a:srgbClr>
                </a:outerShdw>
              </a:effectLst>
              <a:latin typeface="Arial" pitchFamily="34" charset="0"/>
              <a:cs typeface="Arial" pitchFamily="34" charset="0"/>
            </a:endParaRPr>
          </a:p>
          <a:p>
            <a:pPr lvl="1" algn="just" eaLnBrk="1" fontAlgn="auto" hangingPunct="1">
              <a:spcAft>
                <a:spcPts val="0"/>
              </a:spcAft>
              <a:defRPr/>
            </a:pPr>
            <a:endParaRPr lang="en-US" sz="2000" dirty="0" smtClean="0">
              <a:solidFill>
                <a:srgbClr val="0000FF"/>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0" y="228600"/>
            <a:ext cx="9144000" cy="646113"/>
          </a:xfrm>
          <a:prstGeom prst="rect">
            <a:avLst/>
          </a:prstGeom>
          <a:noFill/>
          <a:ln w="9525">
            <a:noFill/>
            <a:miter lim="800000"/>
            <a:headEnd/>
            <a:tailEnd/>
          </a:ln>
        </p:spPr>
        <p:txBody>
          <a:bodyPr>
            <a:spAutoFit/>
          </a:bodyPr>
          <a:lstStyle/>
          <a:p>
            <a:pPr algn="ctr"/>
            <a:r>
              <a:rPr lang="en-US" sz="3600" b="1" dirty="0">
                <a:solidFill>
                  <a:srgbClr val="0000FF"/>
                </a:solidFill>
                <a:latin typeface="Arial Rounded MT Bold" pitchFamily="34" charset="0"/>
              </a:rPr>
              <a:t>E-waste Rules, 2011- Stake Holders</a:t>
            </a:r>
          </a:p>
        </p:txBody>
      </p:sp>
      <p:sp>
        <p:nvSpPr>
          <p:cNvPr id="12291" name="Rectangle 5"/>
          <p:cNvSpPr>
            <a:spLocks noChangeArrowheads="1"/>
          </p:cNvSpPr>
          <p:nvPr/>
        </p:nvSpPr>
        <p:spPr bwMode="auto">
          <a:xfrm>
            <a:off x="0" y="1336675"/>
            <a:ext cx="9144000" cy="5140325"/>
          </a:xfrm>
          <a:prstGeom prst="rect">
            <a:avLst/>
          </a:prstGeom>
          <a:noFill/>
          <a:ln w="9525">
            <a:noFill/>
            <a:miter lim="800000"/>
            <a:headEnd/>
            <a:tailEnd/>
          </a:ln>
        </p:spPr>
        <p:txBody>
          <a:bodyPr>
            <a:spAutoFit/>
          </a:bodyPr>
          <a:lstStyle/>
          <a:p>
            <a:pPr marL="576263" indent="-454025" algn="just">
              <a:buFont typeface="Wingdings" pitchFamily="2" charset="2"/>
              <a:buChar char="Ø"/>
            </a:pPr>
            <a:r>
              <a:rPr lang="en-IN" sz="3200" b="1" dirty="0">
                <a:solidFill>
                  <a:srgbClr val="0000FF"/>
                </a:solidFill>
              </a:rPr>
              <a:t>Every producer, consumer or bulk consumer,  involved in the manufacture, sale, and purchase and processing of electrical and electronic equipment or components as specified in schedule I</a:t>
            </a:r>
            <a:r>
              <a:rPr lang="en-IN" sz="3200" b="1" dirty="0">
                <a:solidFill>
                  <a:srgbClr val="0000FF"/>
                </a:solidFill>
                <a:ea typeface="Calibri" pitchFamily="34" charset="0"/>
                <a:cs typeface="Mangal" pitchFamily="18" charset="0"/>
              </a:rPr>
              <a:t>  </a:t>
            </a:r>
          </a:p>
          <a:p>
            <a:pPr marL="576263" indent="-454025" algn="just">
              <a:buFont typeface="Wingdings" pitchFamily="2" charset="2"/>
              <a:buChar char="Ø"/>
            </a:pPr>
            <a:endParaRPr lang="en-IN" sz="1200" b="1" dirty="0">
              <a:solidFill>
                <a:srgbClr val="0000FF"/>
              </a:solidFill>
              <a:ea typeface="Calibri" pitchFamily="34" charset="0"/>
              <a:cs typeface="Mangal" pitchFamily="18" charset="0"/>
            </a:endParaRPr>
          </a:p>
          <a:p>
            <a:pPr marL="576263" indent="-454025" algn="just">
              <a:buFont typeface="Wingdings" pitchFamily="2" charset="2"/>
              <a:buChar char="Ø"/>
            </a:pPr>
            <a:r>
              <a:rPr lang="en-US" sz="3200" b="1" dirty="0">
                <a:solidFill>
                  <a:srgbClr val="0000FF"/>
                </a:solidFill>
                <a:ea typeface="Calibri" pitchFamily="34" charset="0"/>
                <a:cs typeface="Mangal" pitchFamily="18" charset="0"/>
              </a:rPr>
              <a:t>Collection </a:t>
            </a:r>
            <a:r>
              <a:rPr lang="en-US" sz="3200" b="1" dirty="0" smtClean="0">
                <a:solidFill>
                  <a:srgbClr val="0000FF"/>
                </a:solidFill>
                <a:ea typeface="Calibri" pitchFamily="34" charset="0"/>
                <a:cs typeface="Mangal" pitchFamily="18" charset="0"/>
              </a:rPr>
              <a:t>Centers</a:t>
            </a:r>
            <a:r>
              <a:rPr lang="en-US" sz="3200" b="1" dirty="0">
                <a:solidFill>
                  <a:srgbClr val="0000FF"/>
                </a:solidFill>
                <a:ea typeface="Calibri" pitchFamily="34" charset="0"/>
                <a:cs typeface="Mangal" pitchFamily="18" charset="0"/>
              </a:rPr>
              <a:t>, Dismantlers &amp;  Recyclers of E-waste</a:t>
            </a:r>
          </a:p>
          <a:p>
            <a:pPr marL="576263" indent="-454025" algn="just">
              <a:buFont typeface="Wingdings" pitchFamily="2" charset="2"/>
              <a:buChar char="Ø"/>
            </a:pPr>
            <a:endParaRPr lang="en-US" sz="1600" b="1" dirty="0">
              <a:solidFill>
                <a:srgbClr val="0000FF"/>
              </a:solidFill>
              <a:ea typeface="Calibri" pitchFamily="34" charset="0"/>
              <a:cs typeface="Mangal" pitchFamily="18" charset="0"/>
            </a:endParaRPr>
          </a:p>
          <a:p>
            <a:pPr marL="576263" indent="-454025" algn="just">
              <a:buFont typeface="Wingdings" pitchFamily="2" charset="2"/>
              <a:buChar char="Ø"/>
            </a:pPr>
            <a:r>
              <a:rPr lang="en-US" sz="3200" b="1" dirty="0">
                <a:solidFill>
                  <a:srgbClr val="0000FF"/>
                </a:solidFill>
                <a:ea typeface="Calibri" pitchFamily="34" charset="0"/>
                <a:cs typeface="Mangal" pitchFamily="18" charset="0"/>
              </a:rPr>
              <a:t>Bulk Consumer/Consumer</a:t>
            </a:r>
          </a:p>
          <a:p>
            <a:pPr marL="576263" indent="-454025" algn="just">
              <a:buFont typeface="Wingdings" pitchFamily="2" charset="2"/>
              <a:buChar char="Ø"/>
            </a:pPr>
            <a:endParaRPr lang="en-US" sz="1200" b="1" dirty="0">
              <a:solidFill>
                <a:srgbClr val="0000FF"/>
              </a:solidFill>
              <a:ea typeface="Calibri" pitchFamily="34" charset="0"/>
              <a:cs typeface="Mangal" pitchFamily="18" charset="0"/>
            </a:endParaRPr>
          </a:p>
          <a:p>
            <a:pPr marL="576263" indent="-454025" algn="just">
              <a:buFont typeface="Wingdings" pitchFamily="2" charset="2"/>
              <a:buChar char="Ø"/>
            </a:pPr>
            <a:r>
              <a:rPr lang="en-US" sz="3200" b="1" dirty="0">
                <a:solidFill>
                  <a:srgbClr val="0000FF"/>
                </a:solidFill>
                <a:ea typeface="Calibri" pitchFamily="34" charset="0"/>
                <a:cs typeface="Mangal" pitchFamily="18" charset="0"/>
              </a:rPr>
              <a:t>MoEF/CPCB/SPCBs/PCCs. ULBs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463" y="990600"/>
            <a:ext cx="9070975" cy="5370513"/>
          </a:xfrm>
          <a:prstGeom prst="rect">
            <a:avLst/>
          </a:prstGeom>
          <a:noFill/>
        </p:spPr>
        <p:txBody>
          <a:bodyPr>
            <a:spAutoFit/>
          </a:bodyPr>
          <a:lstStyle/>
          <a:p>
            <a:pPr marL="171450" indent="-171450" algn="just" fontAlgn="auto">
              <a:spcBef>
                <a:spcPts val="0"/>
              </a:spcBef>
              <a:spcAft>
                <a:spcPts val="0"/>
              </a:spcAft>
              <a:buFont typeface="Wingdings" pitchFamily="2" charset="2"/>
              <a:buChar char="Ø"/>
              <a:defRPr/>
            </a:pPr>
            <a:endParaRPr lang="en-US" sz="1200" b="1" dirty="0">
              <a:solidFill>
                <a:srgbClr val="0000FF"/>
              </a:solidFill>
            </a:endParaRPr>
          </a:p>
          <a:p>
            <a:pPr marL="285750" indent="-285750" algn="just" fontAlgn="auto">
              <a:spcBef>
                <a:spcPts val="600"/>
              </a:spcBef>
              <a:spcAft>
                <a:spcPts val="0"/>
              </a:spcAft>
              <a:buFont typeface="Wingdings" pitchFamily="2" charset="2"/>
              <a:buChar char="Ø"/>
              <a:defRPr/>
            </a:pPr>
            <a:r>
              <a:rPr lang="en-US" sz="2000" b="1" dirty="0">
                <a:solidFill>
                  <a:srgbClr val="FF0000"/>
                </a:solidFill>
                <a:ea typeface="Times New Roman"/>
              </a:rPr>
              <a:t>Collection of e-waste </a:t>
            </a:r>
            <a:r>
              <a:rPr lang="en-US" sz="2000" b="1" dirty="0">
                <a:solidFill>
                  <a:srgbClr val="0000FF"/>
                </a:solidFill>
                <a:ea typeface="Times New Roman"/>
              </a:rPr>
              <a:t>generated</a:t>
            </a:r>
            <a:r>
              <a:rPr lang="en-US" sz="2000" b="1" dirty="0">
                <a:solidFill>
                  <a:srgbClr val="FF0000"/>
                </a:solidFill>
                <a:ea typeface="Times New Roman"/>
              </a:rPr>
              <a:t> </a:t>
            </a:r>
            <a:r>
              <a:rPr lang="en-US" sz="2000" b="1" dirty="0">
                <a:solidFill>
                  <a:srgbClr val="0000FF"/>
                </a:solidFill>
                <a:ea typeface="Times New Roman"/>
              </a:rPr>
              <a:t>from the ‘end of life’ of their products in line with the principle of </a:t>
            </a:r>
            <a:r>
              <a:rPr lang="en-US" sz="2000" b="1" dirty="0">
                <a:solidFill>
                  <a:srgbClr val="FF0000"/>
                </a:solidFill>
                <a:ea typeface="Times New Roman"/>
              </a:rPr>
              <a:t>‘Extended Producer Responsibility’ (EPR)</a:t>
            </a:r>
            <a:r>
              <a:rPr lang="en-US" sz="2000" b="1" dirty="0">
                <a:solidFill>
                  <a:srgbClr val="0000FF"/>
                </a:solidFill>
                <a:ea typeface="Times New Roman"/>
              </a:rPr>
              <a:t>, or generated </a:t>
            </a:r>
            <a:r>
              <a:rPr lang="en-IN" sz="2000" b="1" dirty="0">
                <a:solidFill>
                  <a:srgbClr val="0000FF"/>
                </a:solidFill>
                <a:ea typeface="Times New Roman"/>
              </a:rPr>
              <a:t>during manufacturing of electrical  and electronic equipment</a:t>
            </a:r>
            <a:r>
              <a:rPr lang="en-US" sz="2000" b="1" dirty="0">
                <a:solidFill>
                  <a:srgbClr val="0000FF"/>
                </a:solidFill>
                <a:ea typeface="Times New Roman"/>
              </a:rPr>
              <a:t>  and channelization of such waste to registered dismantler or recyclers.</a:t>
            </a:r>
          </a:p>
          <a:p>
            <a:pPr marL="171450" indent="-171450" algn="just" fontAlgn="auto">
              <a:spcBef>
                <a:spcPts val="600"/>
              </a:spcBef>
              <a:spcAft>
                <a:spcPts val="0"/>
              </a:spcAft>
              <a:buFont typeface="Wingdings" pitchFamily="2" charset="2"/>
              <a:buChar char="Ø"/>
              <a:defRPr/>
            </a:pPr>
            <a:endParaRPr lang="en-US" sz="1200" b="1" dirty="0">
              <a:solidFill>
                <a:srgbClr val="0000FF"/>
              </a:solidFill>
              <a:ea typeface="Times New Roman"/>
            </a:endParaRPr>
          </a:p>
          <a:p>
            <a:pPr marL="285750" indent="-285750" algn="just" fontAlgn="auto">
              <a:spcBef>
                <a:spcPts val="600"/>
              </a:spcBef>
              <a:spcAft>
                <a:spcPts val="0"/>
              </a:spcAft>
              <a:buFont typeface="Wingdings" pitchFamily="2" charset="2"/>
              <a:buChar char="Ø"/>
              <a:defRPr/>
            </a:pPr>
            <a:r>
              <a:rPr lang="en-US" sz="2000" b="1" dirty="0">
                <a:solidFill>
                  <a:srgbClr val="FF0000"/>
                </a:solidFill>
                <a:ea typeface="Times New Roman"/>
              </a:rPr>
              <a:t>Setting up collection centres </a:t>
            </a:r>
            <a:r>
              <a:rPr lang="en-US" sz="2000" b="1" dirty="0">
                <a:solidFill>
                  <a:srgbClr val="0000FF"/>
                </a:solidFill>
                <a:ea typeface="Times New Roman"/>
              </a:rPr>
              <a:t>or take back systems either individually or collectively</a:t>
            </a:r>
            <a:endParaRPr lang="en-IN" sz="2000" b="1" dirty="0">
              <a:solidFill>
                <a:srgbClr val="0000FF"/>
              </a:solidFill>
              <a:ea typeface="Times New Roman"/>
            </a:endParaRPr>
          </a:p>
          <a:p>
            <a:pPr marL="171450" indent="-171450" algn="just" fontAlgn="auto">
              <a:spcBef>
                <a:spcPts val="0"/>
              </a:spcBef>
              <a:spcAft>
                <a:spcPts val="0"/>
              </a:spcAft>
              <a:buFont typeface="Wingdings" pitchFamily="2" charset="2"/>
              <a:buChar char="Ø"/>
              <a:defRPr/>
            </a:pPr>
            <a:endParaRPr lang="en-US" sz="1200" b="1" dirty="0">
              <a:solidFill>
                <a:srgbClr val="0000FF"/>
              </a:solidFill>
            </a:endParaRPr>
          </a:p>
          <a:p>
            <a:pPr marL="285750" indent="-285750" algn="just" fontAlgn="auto">
              <a:spcBef>
                <a:spcPts val="0"/>
              </a:spcBef>
              <a:spcAft>
                <a:spcPts val="0"/>
              </a:spcAft>
              <a:buFont typeface="Wingdings" pitchFamily="2" charset="2"/>
              <a:buChar char="Ø"/>
              <a:defRPr/>
            </a:pPr>
            <a:r>
              <a:rPr lang="en-US" sz="2000" b="1" dirty="0">
                <a:solidFill>
                  <a:srgbClr val="FF0000"/>
                </a:solidFill>
                <a:ea typeface="Times New Roman"/>
              </a:rPr>
              <a:t>Financing and organizing a system </a:t>
            </a:r>
            <a:r>
              <a:rPr lang="en-US" sz="2000" b="1" dirty="0">
                <a:solidFill>
                  <a:srgbClr val="0000FF"/>
                </a:solidFill>
                <a:ea typeface="Times New Roman"/>
              </a:rPr>
              <a:t>to meet the costs involved in the environmentally sound management of e-waste generated from the ‘end of life’ of its own products and historical waste available on the date from which these rules come in to force. The financing arrangement of such a system shall be transparent. </a:t>
            </a:r>
          </a:p>
          <a:p>
            <a:pPr marL="171450" indent="-171450" algn="just" fontAlgn="auto">
              <a:spcBef>
                <a:spcPts val="0"/>
              </a:spcBef>
              <a:spcAft>
                <a:spcPts val="0"/>
              </a:spcAft>
              <a:buFont typeface="Wingdings" pitchFamily="2" charset="2"/>
              <a:buChar char="Ø"/>
              <a:defRPr/>
            </a:pPr>
            <a:endParaRPr lang="en-US" sz="1200" b="1" dirty="0">
              <a:solidFill>
                <a:srgbClr val="0000FF"/>
              </a:solidFill>
              <a:ea typeface="Times New Roman"/>
            </a:endParaRPr>
          </a:p>
          <a:p>
            <a:pPr marL="800100" lvl="1" indent="-342900" algn="just" fontAlgn="auto">
              <a:spcBef>
                <a:spcPts val="0"/>
              </a:spcBef>
              <a:spcAft>
                <a:spcPts val="0"/>
              </a:spcAft>
              <a:buFont typeface="Wingdings" pitchFamily="2" charset="2"/>
              <a:buChar char="v"/>
              <a:defRPr/>
            </a:pPr>
            <a:r>
              <a:rPr lang="en-US" sz="2000" b="1" dirty="0">
                <a:solidFill>
                  <a:srgbClr val="0000FF"/>
                </a:solidFill>
                <a:ea typeface="Times New Roman"/>
              </a:rPr>
              <a:t>The producer may choose to establish such  financial system either individually or  </a:t>
            </a:r>
            <a:r>
              <a:rPr lang="en-US" sz="2000" b="1" dirty="0" smtClean="0">
                <a:solidFill>
                  <a:srgbClr val="0000FF"/>
                </a:solidFill>
                <a:ea typeface="Times New Roman"/>
              </a:rPr>
              <a:t>collectively by joining a collective scheme.</a:t>
            </a:r>
            <a:endParaRPr lang="en-IN" sz="2000" b="1" dirty="0">
              <a:solidFill>
                <a:srgbClr val="0000FF"/>
              </a:solidFill>
            </a:endParaRPr>
          </a:p>
        </p:txBody>
      </p:sp>
      <p:sp>
        <p:nvSpPr>
          <p:cNvPr id="13315" name="Rectangle 5"/>
          <p:cNvSpPr>
            <a:spLocks noChangeArrowheads="1"/>
          </p:cNvSpPr>
          <p:nvPr/>
        </p:nvSpPr>
        <p:spPr bwMode="auto">
          <a:xfrm>
            <a:off x="0" y="142875"/>
            <a:ext cx="9070975" cy="584200"/>
          </a:xfrm>
          <a:prstGeom prst="rect">
            <a:avLst/>
          </a:prstGeom>
          <a:noFill/>
          <a:ln w="9525">
            <a:noFill/>
            <a:miter lim="800000"/>
            <a:headEnd/>
            <a:tailEnd/>
          </a:ln>
        </p:spPr>
        <p:txBody>
          <a:bodyPr>
            <a:spAutoFit/>
          </a:bodyPr>
          <a:lstStyle/>
          <a:p>
            <a:pPr algn="ctr"/>
            <a:r>
              <a:rPr lang="en-US" sz="3200" b="1" dirty="0">
                <a:solidFill>
                  <a:srgbClr val="0000FF"/>
                </a:solidFill>
                <a:latin typeface="Arial Rounded MT Bold" pitchFamily="34" charset="0"/>
              </a:rPr>
              <a:t>Responsibility of Producer</a:t>
            </a:r>
            <a:endParaRPr lang="en-IN" sz="3200" b="1" dirty="0">
              <a:solidFill>
                <a:srgbClr val="0000FF"/>
              </a:solidFill>
              <a:latin typeface="Arial Rounded MT Bold"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75" y="0"/>
            <a:ext cx="9070975" cy="923925"/>
          </a:xfrm>
          <a:prstGeom prst="rect">
            <a:avLst/>
          </a:prstGeom>
        </p:spPr>
        <p:txBody>
          <a:bodyPr>
            <a:spAutoFit/>
          </a:bodyPr>
          <a:lstStyle/>
          <a:p>
            <a:pPr algn="ctr" fontAlgn="auto">
              <a:spcBef>
                <a:spcPts val="0"/>
              </a:spcBef>
              <a:spcAft>
                <a:spcPts val="0"/>
              </a:spcAft>
              <a:defRPr/>
            </a:pPr>
            <a:r>
              <a:rPr lang="en-US" sz="3600" b="1" dirty="0">
                <a:solidFill>
                  <a:srgbClr val="0000FF"/>
                </a:solidFill>
                <a:effectLst>
                  <a:outerShdw blurRad="38100" dist="38100" dir="2700000" algn="tl">
                    <a:srgbClr val="000000">
                      <a:alpha val="43137"/>
                    </a:srgbClr>
                  </a:outerShdw>
                </a:effectLst>
                <a:latin typeface="Arial Rounded MT Bold" pitchFamily="34" charset="0"/>
                <a:cs typeface="+mn-cs"/>
              </a:rPr>
              <a:t>Responsibility of Producer</a:t>
            </a:r>
          </a:p>
          <a:p>
            <a:pPr algn="r" fontAlgn="auto">
              <a:spcBef>
                <a:spcPts val="0"/>
              </a:spcBef>
              <a:spcAft>
                <a:spcPts val="0"/>
              </a:spcAft>
              <a:defRPr/>
            </a:pPr>
            <a:r>
              <a:rPr lang="en-US" b="1" dirty="0" err="1">
                <a:solidFill>
                  <a:srgbClr val="FF0000"/>
                </a:solidFill>
                <a:latin typeface="Arial Rounded MT Bold" pitchFamily="34" charset="0"/>
                <a:cs typeface="Mangal"/>
              </a:rPr>
              <a:t>Contd</a:t>
            </a:r>
            <a:r>
              <a:rPr lang="en-US" b="1" dirty="0" smtClean="0">
                <a:solidFill>
                  <a:srgbClr val="FF0000"/>
                </a:solidFill>
                <a:latin typeface="Arial Rounded MT Bold" pitchFamily="34" charset="0"/>
                <a:cs typeface="Mangal"/>
              </a:rPr>
              <a:t>……c</a:t>
            </a:r>
            <a:endParaRPr lang="en-IN" b="1" dirty="0">
              <a:solidFill>
                <a:srgbClr val="7030A0"/>
              </a:solidFill>
              <a:latin typeface="Arial Rounded MT Bold" pitchFamily="34" charset="0"/>
              <a:cs typeface="+mn-cs"/>
            </a:endParaRPr>
          </a:p>
        </p:txBody>
      </p:sp>
      <p:sp>
        <p:nvSpPr>
          <p:cNvPr id="5" name="TextBox 4"/>
          <p:cNvSpPr txBox="1"/>
          <p:nvPr/>
        </p:nvSpPr>
        <p:spPr>
          <a:xfrm>
            <a:off x="0" y="1092398"/>
            <a:ext cx="9144000" cy="4970591"/>
          </a:xfrm>
          <a:prstGeom prst="rect">
            <a:avLst/>
          </a:prstGeom>
          <a:noFill/>
        </p:spPr>
        <p:txBody>
          <a:bodyPr wrap="square" rtlCol="0">
            <a:spAutoFit/>
          </a:bodyPr>
          <a:lstStyle/>
          <a:p>
            <a:pPr marL="285750" lvl="0" indent="-285750" algn="just" fontAlgn="auto">
              <a:spcBef>
                <a:spcPts val="600"/>
              </a:spcBef>
              <a:spcAft>
                <a:spcPts val="0"/>
              </a:spcAft>
              <a:buFont typeface="Wingdings" pitchFamily="2" charset="2"/>
              <a:buChar char="Ø"/>
              <a:defRPr/>
            </a:pPr>
            <a:r>
              <a:rPr lang="en-US" sz="2000" b="1" dirty="0" smtClean="0">
                <a:solidFill>
                  <a:srgbClr val="FF0000"/>
                </a:solidFill>
                <a:ea typeface="Times New Roman"/>
              </a:rPr>
              <a:t>to facilitate return of used electrical and electronic equipment </a:t>
            </a:r>
            <a:r>
              <a:rPr lang="en-US" sz="2000" b="1" dirty="0" smtClean="0">
                <a:solidFill>
                  <a:srgbClr val="0000FF"/>
                </a:solidFill>
                <a:ea typeface="Times New Roman"/>
              </a:rPr>
              <a:t>by providing contact details such as address, telephone numbers/helpline number of authorized collection centers to consumer(s) or bulk consumer(s)</a:t>
            </a:r>
          </a:p>
          <a:p>
            <a:pPr marL="285750" lvl="0" indent="-285750" algn="just" fontAlgn="auto">
              <a:spcBef>
                <a:spcPts val="600"/>
              </a:spcBef>
              <a:spcAft>
                <a:spcPts val="0"/>
              </a:spcAft>
              <a:buFont typeface="Wingdings" pitchFamily="2" charset="2"/>
              <a:buChar char="Ø"/>
              <a:defRPr/>
            </a:pPr>
            <a:endParaRPr lang="en-US" sz="900" b="1" dirty="0" smtClean="0">
              <a:solidFill>
                <a:srgbClr val="0000FF"/>
              </a:solidFill>
              <a:ea typeface="Times New Roman"/>
            </a:endParaRPr>
          </a:p>
          <a:p>
            <a:pPr marL="268288" lvl="0" indent="-268288">
              <a:buFont typeface="Wingdings" pitchFamily="2" charset="2"/>
              <a:buChar char="Ø"/>
            </a:pPr>
            <a:r>
              <a:rPr lang="en-US" sz="2000" b="1" dirty="0" smtClean="0">
                <a:solidFill>
                  <a:srgbClr val="FF0000"/>
                </a:solidFill>
                <a:ea typeface="Times New Roman"/>
              </a:rPr>
              <a:t>creating awareness </a:t>
            </a:r>
            <a:r>
              <a:rPr lang="en-US" sz="2000" b="1" dirty="0" smtClean="0">
                <a:solidFill>
                  <a:srgbClr val="0000FF"/>
                </a:solidFill>
                <a:ea typeface="Times New Roman"/>
              </a:rPr>
              <a:t>through publications, advertisements, posters, or by any other means of communication and information booklets accompanying the equipment, with regard to:</a:t>
            </a:r>
          </a:p>
          <a:p>
            <a:pPr marL="268288" lvl="0" indent="-268288"/>
            <a:r>
              <a:rPr lang="en-US" sz="2000" b="1" dirty="0" smtClean="0">
                <a:solidFill>
                  <a:srgbClr val="0000FF"/>
                </a:solidFill>
                <a:ea typeface="Times New Roman"/>
              </a:rPr>
              <a:t> </a:t>
            </a:r>
            <a:endParaRPr lang="en-SG" sz="2000" b="1" dirty="0" smtClean="0">
              <a:solidFill>
                <a:srgbClr val="0000FF"/>
              </a:solidFill>
              <a:ea typeface="Times New Roman"/>
            </a:endParaRPr>
          </a:p>
          <a:p>
            <a:pPr marL="630238" lvl="8" indent="-361950" algn="just">
              <a:buFont typeface="Wingdings" pitchFamily="2" charset="2"/>
              <a:buChar char="q"/>
            </a:pPr>
            <a:r>
              <a:rPr lang="en-US" sz="1700" b="1" dirty="0" smtClean="0">
                <a:solidFill>
                  <a:srgbClr val="7030A0"/>
                </a:solidFill>
              </a:rPr>
              <a:t>information on hazardous constituents as detailed in sub-rule 1 of rule 13 in EEE</a:t>
            </a:r>
          </a:p>
          <a:p>
            <a:pPr marL="630238" lvl="8" indent="-361950" algn="just"/>
            <a:endParaRPr lang="en-SG" sz="800" b="1" dirty="0" smtClean="0">
              <a:solidFill>
                <a:srgbClr val="7030A0"/>
              </a:solidFill>
            </a:endParaRPr>
          </a:p>
          <a:p>
            <a:pPr marL="630238" lvl="8" indent="-361950" algn="just">
              <a:buFont typeface="Wingdings" pitchFamily="2" charset="2"/>
              <a:buChar char="q"/>
            </a:pPr>
            <a:r>
              <a:rPr lang="en-US" sz="1700" b="1" dirty="0" smtClean="0">
                <a:solidFill>
                  <a:srgbClr val="7030A0"/>
                </a:solidFill>
              </a:rPr>
              <a:t>information on hazards of improper handling, accidental breakage, damage and/or improper recycling of e-waste</a:t>
            </a:r>
          </a:p>
          <a:p>
            <a:pPr marL="630238" lvl="8" indent="-361950" algn="just"/>
            <a:endParaRPr lang="en-SG" sz="800" b="1" dirty="0" smtClean="0">
              <a:solidFill>
                <a:srgbClr val="7030A0"/>
              </a:solidFill>
            </a:endParaRPr>
          </a:p>
          <a:p>
            <a:pPr marL="630238" lvl="8" indent="-361950" algn="just">
              <a:buFont typeface="Wingdings" pitchFamily="2" charset="2"/>
              <a:buChar char="q"/>
            </a:pPr>
            <a:r>
              <a:rPr lang="en-US" sz="1700" b="1" dirty="0" smtClean="0">
                <a:solidFill>
                  <a:srgbClr val="7030A0"/>
                </a:solidFill>
              </a:rPr>
              <a:t>instructions for handling the equipment after its use, along with the Do’s and Don’ts</a:t>
            </a:r>
          </a:p>
          <a:p>
            <a:pPr marL="630238" lvl="8" indent="-361950" algn="just"/>
            <a:endParaRPr lang="en-SG" sz="800" b="1" dirty="0" smtClean="0">
              <a:solidFill>
                <a:srgbClr val="7030A0"/>
              </a:solidFill>
            </a:endParaRPr>
          </a:p>
          <a:p>
            <a:pPr marL="630238" lvl="8" indent="-361950" algn="just">
              <a:buFont typeface="Wingdings" pitchFamily="2" charset="2"/>
              <a:buChar char="q"/>
            </a:pPr>
            <a:r>
              <a:rPr lang="en-US" sz="1700" b="1" dirty="0" smtClean="0">
                <a:solidFill>
                  <a:srgbClr val="7030A0"/>
                </a:solidFill>
              </a:rPr>
              <a:t>affixing  a visible, legible and indelible symbol on the products or information booklets to prevent e-waste from being dropped in garbage bins</a:t>
            </a:r>
            <a:endParaRPr lang="en-SG" sz="1700" b="1" dirty="0">
              <a:solidFill>
                <a:srgbClr val="7030A0"/>
              </a:solidFill>
            </a:endParaRPr>
          </a:p>
        </p:txBody>
      </p:sp>
      <p:pic>
        <p:nvPicPr>
          <p:cNvPr id="6" name="Picture 5"/>
          <p:cNvPicPr/>
          <p:nvPr/>
        </p:nvPicPr>
        <p:blipFill>
          <a:blip r:embed="rId2" cstate="print"/>
          <a:srcRect/>
          <a:stretch>
            <a:fillRect/>
          </a:stretch>
        </p:blipFill>
        <p:spPr bwMode="auto">
          <a:xfrm>
            <a:off x="7620000" y="5791200"/>
            <a:ext cx="7620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75" y="0"/>
            <a:ext cx="9070975" cy="923925"/>
          </a:xfrm>
          <a:prstGeom prst="rect">
            <a:avLst/>
          </a:prstGeom>
        </p:spPr>
        <p:txBody>
          <a:bodyPr>
            <a:spAutoFit/>
          </a:bodyPr>
          <a:lstStyle/>
          <a:p>
            <a:pPr algn="ctr" fontAlgn="auto">
              <a:spcBef>
                <a:spcPts val="0"/>
              </a:spcBef>
              <a:spcAft>
                <a:spcPts val="0"/>
              </a:spcAft>
              <a:defRPr/>
            </a:pPr>
            <a:r>
              <a:rPr lang="en-US" sz="3600" b="1" dirty="0">
                <a:solidFill>
                  <a:srgbClr val="0000FF"/>
                </a:solidFill>
                <a:effectLst>
                  <a:outerShdw blurRad="38100" dist="38100" dir="2700000" algn="tl">
                    <a:srgbClr val="000000">
                      <a:alpha val="43137"/>
                    </a:srgbClr>
                  </a:outerShdw>
                </a:effectLst>
                <a:latin typeface="Arial Rounded MT Bold" pitchFamily="34" charset="0"/>
                <a:cs typeface="+mn-cs"/>
              </a:rPr>
              <a:t>Responsibility of Producer</a:t>
            </a:r>
          </a:p>
          <a:p>
            <a:pPr algn="r" fontAlgn="auto">
              <a:spcBef>
                <a:spcPts val="0"/>
              </a:spcBef>
              <a:spcAft>
                <a:spcPts val="0"/>
              </a:spcAft>
              <a:defRPr/>
            </a:pPr>
            <a:r>
              <a:rPr lang="en-US" b="1" dirty="0" err="1">
                <a:solidFill>
                  <a:srgbClr val="FF0000"/>
                </a:solidFill>
                <a:latin typeface="Arial Rounded MT Bold" pitchFamily="34" charset="0"/>
                <a:cs typeface="Mangal"/>
              </a:rPr>
              <a:t>Contd</a:t>
            </a:r>
            <a:r>
              <a:rPr lang="en-US" b="1" dirty="0" smtClean="0">
                <a:solidFill>
                  <a:srgbClr val="FF0000"/>
                </a:solidFill>
                <a:latin typeface="Arial Rounded MT Bold" pitchFamily="34" charset="0"/>
                <a:cs typeface="Mangal"/>
              </a:rPr>
              <a:t>……c</a:t>
            </a:r>
            <a:endParaRPr lang="en-IN" b="1" dirty="0">
              <a:solidFill>
                <a:srgbClr val="7030A0"/>
              </a:solidFill>
              <a:latin typeface="Arial Rounded MT Bold" pitchFamily="34" charset="0"/>
              <a:cs typeface="+mn-cs"/>
            </a:endParaRPr>
          </a:p>
        </p:txBody>
      </p:sp>
      <p:sp>
        <p:nvSpPr>
          <p:cNvPr id="3" name="TextBox 2"/>
          <p:cNvSpPr txBox="1"/>
          <p:nvPr/>
        </p:nvSpPr>
        <p:spPr>
          <a:xfrm>
            <a:off x="381000" y="1143000"/>
            <a:ext cx="8382000" cy="5632311"/>
          </a:xfrm>
          <a:prstGeom prst="rect">
            <a:avLst/>
          </a:prstGeom>
          <a:noFill/>
        </p:spPr>
        <p:txBody>
          <a:bodyPr wrap="square" rtlCol="0">
            <a:spAutoFit/>
          </a:bodyPr>
          <a:lstStyle/>
          <a:p>
            <a:pPr marL="625475" indent="-528638" algn="just">
              <a:buFont typeface="Wingdings" pitchFamily="2" charset="2"/>
              <a:buChar char="Ø"/>
            </a:pPr>
            <a:r>
              <a:rPr lang="en-US" sz="2400" b="1" dirty="0" smtClean="0">
                <a:solidFill>
                  <a:srgbClr val="FF0000"/>
                </a:solidFill>
              </a:rPr>
              <a:t>Obtaining an authorization </a:t>
            </a:r>
            <a:r>
              <a:rPr lang="en-US" sz="2400" b="1" dirty="0" smtClean="0">
                <a:solidFill>
                  <a:srgbClr val="0000FF"/>
                </a:solidFill>
              </a:rPr>
              <a:t>from the concerned State Pollution Control Board or Pollution Control Committee in accordance with the procedure under rule 9</a:t>
            </a:r>
          </a:p>
          <a:p>
            <a:pPr marL="625475" indent="-528638" algn="just">
              <a:buFont typeface="Wingdings" pitchFamily="2" charset="2"/>
              <a:buChar char="Ø"/>
            </a:pPr>
            <a:endParaRPr lang="en-SG" sz="2400" b="1" dirty="0" smtClean="0">
              <a:solidFill>
                <a:srgbClr val="0000FF"/>
              </a:solidFill>
            </a:endParaRPr>
          </a:p>
          <a:p>
            <a:pPr marL="625475" indent="-528638" algn="just">
              <a:buFont typeface="Wingdings" pitchFamily="2" charset="2"/>
              <a:buChar char="Ø"/>
            </a:pPr>
            <a:r>
              <a:rPr lang="en-US" sz="2400" b="1" dirty="0" smtClean="0">
                <a:solidFill>
                  <a:srgbClr val="FF0000"/>
                </a:solidFill>
              </a:rPr>
              <a:t>Maintaining records </a:t>
            </a:r>
            <a:r>
              <a:rPr lang="en-US" sz="2400" b="1" dirty="0" smtClean="0">
                <a:solidFill>
                  <a:srgbClr val="0000FF"/>
                </a:solidFill>
              </a:rPr>
              <a:t>in Form 2 of the e-waste handled and make such records available for scrutiny by the State Pollution Control Board or the Committee concerned</a:t>
            </a:r>
          </a:p>
          <a:p>
            <a:pPr marL="625475" indent="-528638" algn="just"/>
            <a:endParaRPr lang="en-SG" sz="2400" b="1" dirty="0" smtClean="0">
              <a:solidFill>
                <a:srgbClr val="0000FF"/>
              </a:solidFill>
            </a:endParaRPr>
          </a:p>
          <a:p>
            <a:pPr marL="625475" indent="-528638" algn="just">
              <a:buFont typeface="Wingdings" pitchFamily="2" charset="2"/>
              <a:buChar char="Ø"/>
            </a:pPr>
            <a:r>
              <a:rPr lang="en-US" sz="2400" b="1" dirty="0" smtClean="0">
                <a:solidFill>
                  <a:srgbClr val="FF0000"/>
                </a:solidFill>
              </a:rPr>
              <a:t>Filing annual returns </a:t>
            </a:r>
            <a:r>
              <a:rPr lang="en-US" sz="2400" b="1" dirty="0" smtClean="0">
                <a:solidFill>
                  <a:srgbClr val="0000FF"/>
                </a:solidFill>
              </a:rPr>
              <a:t>in Form 3, to the State Pollution Control Board or Pollution Control Committee concerned, on or before the 30</a:t>
            </a:r>
            <a:r>
              <a:rPr lang="en-US" sz="2400" b="1" baseline="30000" dirty="0" smtClean="0">
                <a:solidFill>
                  <a:srgbClr val="0000FF"/>
                </a:solidFill>
              </a:rPr>
              <a:t>th</a:t>
            </a:r>
            <a:r>
              <a:rPr lang="en-US" sz="2400" b="1" dirty="0" smtClean="0">
                <a:solidFill>
                  <a:srgbClr val="0000FF"/>
                </a:solidFill>
              </a:rPr>
              <a:t> day of June following the financial year to which that return relates</a:t>
            </a:r>
            <a:endParaRPr lang="en-SG" sz="2400" b="1" dirty="0">
              <a:solidFill>
                <a:srgbClr val="0000FF"/>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0" y="1273175"/>
            <a:ext cx="9144000" cy="584200"/>
          </a:xfrm>
          <a:prstGeom prst="rect">
            <a:avLst/>
          </a:prstGeom>
          <a:noFill/>
          <a:ln w="9525">
            <a:noFill/>
            <a:miter lim="800000"/>
            <a:headEnd/>
            <a:tailEnd/>
          </a:ln>
        </p:spPr>
        <p:txBody>
          <a:bodyPr>
            <a:spAutoFit/>
          </a:bodyPr>
          <a:lstStyle/>
          <a:p>
            <a:pPr algn="ctr"/>
            <a:r>
              <a:rPr lang="en-US" sz="3200" b="1" dirty="0">
                <a:solidFill>
                  <a:srgbClr val="0000FF"/>
                </a:solidFill>
                <a:latin typeface="Arial Rounded MT Bold" pitchFamily="34" charset="0"/>
              </a:rPr>
              <a:t>Scope of EPR</a:t>
            </a:r>
          </a:p>
        </p:txBody>
      </p:sp>
      <p:sp>
        <p:nvSpPr>
          <p:cNvPr id="5" name="Rectangle 4"/>
          <p:cNvSpPr/>
          <p:nvPr/>
        </p:nvSpPr>
        <p:spPr>
          <a:xfrm>
            <a:off x="15875" y="0"/>
            <a:ext cx="9070975" cy="923925"/>
          </a:xfrm>
          <a:prstGeom prst="rect">
            <a:avLst/>
          </a:prstGeom>
        </p:spPr>
        <p:txBody>
          <a:bodyPr>
            <a:spAutoFit/>
          </a:bodyPr>
          <a:lstStyle/>
          <a:p>
            <a:pPr algn="ctr" fontAlgn="auto">
              <a:spcBef>
                <a:spcPts val="0"/>
              </a:spcBef>
              <a:spcAft>
                <a:spcPts val="0"/>
              </a:spcAft>
              <a:defRPr/>
            </a:pPr>
            <a:r>
              <a:rPr lang="en-US" sz="3600" b="1" dirty="0">
                <a:solidFill>
                  <a:srgbClr val="0000FF"/>
                </a:solidFill>
                <a:effectLst>
                  <a:outerShdw blurRad="38100" dist="38100" dir="2700000" algn="tl">
                    <a:srgbClr val="000000">
                      <a:alpha val="43137"/>
                    </a:srgbClr>
                  </a:outerShdw>
                </a:effectLst>
                <a:latin typeface="Arial Rounded MT Bold" pitchFamily="34" charset="0"/>
                <a:cs typeface="+mn-cs"/>
              </a:rPr>
              <a:t>Responsibility of Producer</a:t>
            </a:r>
          </a:p>
          <a:p>
            <a:pPr algn="r" fontAlgn="auto">
              <a:spcBef>
                <a:spcPts val="0"/>
              </a:spcBef>
              <a:spcAft>
                <a:spcPts val="0"/>
              </a:spcAft>
              <a:defRPr/>
            </a:pPr>
            <a:r>
              <a:rPr lang="en-US" b="1" dirty="0">
                <a:solidFill>
                  <a:srgbClr val="FF0000"/>
                </a:solidFill>
                <a:latin typeface="Arial Rounded MT Bold" pitchFamily="34" charset="0"/>
                <a:cs typeface="Mangal"/>
              </a:rPr>
              <a:t>Contd……</a:t>
            </a:r>
            <a:endParaRPr lang="en-IN" b="1" dirty="0">
              <a:solidFill>
                <a:srgbClr val="7030A0"/>
              </a:solidFill>
              <a:latin typeface="Arial Rounded MT Bold" pitchFamily="34" charset="0"/>
              <a:cs typeface="+mn-cs"/>
            </a:endParaRPr>
          </a:p>
        </p:txBody>
      </p:sp>
      <p:sp>
        <p:nvSpPr>
          <p:cNvPr id="4099" name="Rectangle 3"/>
          <p:cNvSpPr>
            <a:spLocks noChangeArrowheads="1"/>
          </p:cNvSpPr>
          <p:nvPr/>
        </p:nvSpPr>
        <p:spPr bwMode="auto">
          <a:xfrm>
            <a:off x="285750" y="1852613"/>
            <a:ext cx="8501063" cy="4862512"/>
          </a:xfrm>
          <a:prstGeom prst="rect">
            <a:avLst/>
          </a:prstGeom>
          <a:noFill/>
          <a:ln w="9525">
            <a:noFill/>
            <a:miter lim="800000"/>
            <a:headEnd/>
            <a:tailEnd/>
          </a:ln>
          <a:effectLst/>
        </p:spPr>
        <p:txBody>
          <a:bodyPr anchor="ctr">
            <a:spAutoFit/>
          </a:bodyPr>
          <a:lstStyle/>
          <a:p>
            <a:pPr marL="457200" indent="-396875" algn="just" eaLnBrk="0" fontAlgn="auto" hangingPunct="0">
              <a:spcBef>
                <a:spcPts val="0"/>
              </a:spcBef>
              <a:spcAft>
                <a:spcPts val="0"/>
              </a:spcAft>
              <a:buFont typeface="Wingdings" pitchFamily="2" charset="2"/>
              <a:buChar char="Ø"/>
              <a:defRPr/>
            </a:pPr>
            <a:r>
              <a:rPr lang="en-US" sz="2400" b="1" dirty="0">
                <a:solidFill>
                  <a:srgbClr val="0000FF"/>
                </a:solidFill>
                <a:latin typeface="+mn-lt"/>
                <a:ea typeface="Times New Roman" pitchFamily="18" charset="0"/>
                <a:cs typeface="+mn-cs"/>
              </a:rPr>
              <a:t>The producer may opt to implement EPR on his own individually or collectively:</a:t>
            </a:r>
          </a:p>
          <a:p>
            <a:pPr algn="just" eaLnBrk="0" fontAlgn="auto" hangingPunct="0">
              <a:spcBef>
                <a:spcPts val="0"/>
              </a:spcBef>
              <a:spcAft>
                <a:spcPts val="0"/>
              </a:spcAft>
              <a:defRPr/>
            </a:pPr>
            <a:endParaRPr lang="en-US" sz="1600" b="1" dirty="0">
              <a:latin typeface="+mn-lt"/>
              <a:ea typeface="Times New Roman" pitchFamily="18" charset="0"/>
              <a:cs typeface="+mn-cs"/>
            </a:endParaRPr>
          </a:p>
          <a:p>
            <a:pPr marL="914400" lvl="1" indent="-457200" algn="just" eaLnBrk="0" fontAlgn="auto" hangingPunct="0">
              <a:spcBef>
                <a:spcPts val="0"/>
              </a:spcBef>
              <a:spcAft>
                <a:spcPts val="0"/>
              </a:spcAft>
              <a:buFont typeface="Wingdings" pitchFamily="2" charset="2"/>
              <a:buChar char="v"/>
              <a:defRPr/>
            </a:pPr>
            <a:r>
              <a:rPr lang="en-US" sz="2400" b="1" dirty="0">
                <a:solidFill>
                  <a:srgbClr val="6600FF"/>
                </a:solidFill>
                <a:latin typeface="+mn-lt"/>
                <a:ea typeface="Times New Roman" pitchFamily="18" charset="0"/>
                <a:cs typeface="+mn-cs"/>
              </a:rPr>
              <a:t>individual producer responsibility where producer implements EPR on his own by setting up his own authorized collection </a:t>
            </a:r>
            <a:r>
              <a:rPr lang="en-US" sz="2400" b="1" dirty="0" err="1">
                <a:solidFill>
                  <a:srgbClr val="6600FF"/>
                </a:solidFill>
                <a:latin typeface="+mn-lt"/>
                <a:ea typeface="Times New Roman" pitchFamily="18" charset="0"/>
                <a:cs typeface="+mn-cs"/>
              </a:rPr>
              <a:t>centres</a:t>
            </a:r>
            <a:r>
              <a:rPr lang="en-US" sz="2400" b="1" dirty="0">
                <a:solidFill>
                  <a:srgbClr val="6600FF"/>
                </a:solidFill>
                <a:latin typeface="+mn-lt"/>
                <a:ea typeface="Times New Roman" pitchFamily="18" charset="0"/>
                <a:cs typeface="+mn-cs"/>
              </a:rPr>
              <a:t> or </a:t>
            </a:r>
          </a:p>
          <a:p>
            <a:pPr marL="914400" lvl="1" indent="-457200" algn="just" eaLnBrk="0" fontAlgn="auto" hangingPunct="0">
              <a:spcBef>
                <a:spcPts val="0"/>
              </a:spcBef>
              <a:spcAft>
                <a:spcPts val="0"/>
              </a:spcAft>
              <a:buFont typeface="Wingdings" pitchFamily="2" charset="2"/>
              <a:buChar char="v"/>
              <a:defRPr/>
            </a:pPr>
            <a:endParaRPr lang="en-US" sz="1600" b="1" dirty="0">
              <a:solidFill>
                <a:srgbClr val="6600FF"/>
              </a:solidFill>
              <a:latin typeface="+mn-lt"/>
              <a:ea typeface="Times New Roman" pitchFamily="18" charset="0"/>
              <a:cs typeface="+mn-cs"/>
            </a:endParaRPr>
          </a:p>
          <a:p>
            <a:pPr marL="914400" lvl="1" indent="-457200" algn="just" eaLnBrk="0" fontAlgn="auto" hangingPunct="0">
              <a:spcBef>
                <a:spcPts val="0"/>
              </a:spcBef>
              <a:spcAft>
                <a:spcPts val="0"/>
              </a:spcAft>
              <a:buFont typeface="Wingdings" pitchFamily="2" charset="2"/>
              <a:buChar char="v"/>
              <a:defRPr/>
            </a:pPr>
            <a:r>
              <a:rPr lang="en-US" sz="2400" b="1" dirty="0">
                <a:solidFill>
                  <a:srgbClr val="6600FF"/>
                </a:solidFill>
                <a:latin typeface="+mn-lt"/>
                <a:ea typeface="Times New Roman" pitchFamily="18" charset="0"/>
                <a:cs typeface="+mn-cs"/>
              </a:rPr>
              <a:t>collective producers responsibility, where producers may authorize common collection </a:t>
            </a:r>
            <a:r>
              <a:rPr lang="en-US" sz="2400" b="1" dirty="0" err="1">
                <a:solidFill>
                  <a:srgbClr val="6600FF"/>
                </a:solidFill>
                <a:latin typeface="+mn-lt"/>
                <a:ea typeface="Times New Roman" pitchFamily="18" charset="0"/>
                <a:cs typeface="+mn-cs"/>
              </a:rPr>
              <a:t>centres</a:t>
            </a:r>
            <a:r>
              <a:rPr lang="en-US" sz="2400" b="1" dirty="0">
                <a:solidFill>
                  <a:srgbClr val="6600FF"/>
                </a:solidFill>
                <a:latin typeface="+mn-lt"/>
                <a:ea typeface="Times New Roman" pitchFamily="18" charset="0"/>
                <a:cs typeface="+mn-cs"/>
              </a:rPr>
              <a:t> (CCC) independently or by joining a consortium as a member.</a:t>
            </a:r>
          </a:p>
          <a:p>
            <a:pPr marL="914400" lvl="1" indent="-457200" algn="just" eaLnBrk="0" fontAlgn="auto" hangingPunct="0">
              <a:spcBef>
                <a:spcPts val="0"/>
              </a:spcBef>
              <a:spcAft>
                <a:spcPts val="0"/>
              </a:spcAft>
              <a:buFont typeface="Wingdings" pitchFamily="2" charset="2"/>
              <a:buChar char="v"/>
              <a:defRPr/>
            </a:pPr>
            <a:endParaRPr lang="en-US" sz="1400" b="1" dirty="0">
              <a:solidFill>
                <a:srgbClr val="6600FF"/>
              </a:solidFill>
              <a:latin typeface="+mn-lt"/>
              <a:ea typeface="Times New Roman" pitchFamily="18" charset="0"/>
              <a:cs typeface="+mn-cs"/>
            </a:endParaRPr>
          </a:p>
          <a:p>
            <a:pPr marL="914400" lvl="1" indent="-457200" algn="just" eaLnBrk="0" fontAlgn="auto" hangingPunct="0">
              <a:spcBef>
                <a:spcPts val="0"/>
              </a:spcBef>
              <a:spcAft>
                <a:spcPts val="0"/>
              </a:spcAft>
              <a:buFont typeface="Wingdings" pitchFamily="2" charset="2"/>
              <a:buChar char="v"/>
              <a:defRPr/>
            </a:pPr>
            <a:r>
              <a:rPr lang="en-US" sz="2400" b="1" dirty="0">
                <a:solidFill>
                  <a:srgbClr val="6600FF"/>
                </a:solidFill>
                <a:latin typeface="+mn-lt"/>
                <a:ea typeface="Times New Roman" pitchFamily="18" charset="0"/>
                <a:cs typeface="+mn-cs"/>
              </a:rPr>
              <a:t>may expand collection reach by working between consumer – retailer – collection center - recycler </a:t>
            </a:r>
            <a:endParaRPr lang="en-US" sz="2400" b="1" dirty="0">
              <a:solidFill>
                <a:srgbClr val="6600FF"/>
              </a:solidFill>
              <a:latin typeface="+mn-lt"/>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772816"/>
          </a:xfrm>
          <a:noFill/>
          <a:extLst>
            <a:ext uri="{909E8E84-426E-40DD-AFC4-6F175D3DCCD1}"/>
            <a:ext uri="{91240B29-F687-4F45-9708-019B960494DF}"/>
          </a:extLst>
        </p:spPr>
        <p:style>
          <a:lnRef idx="0">
            <a:schemeClr val="accent5"/>
          </a:lnRef>
          <a:fillRef idx="3">
            <a:schemeClr val="accent5"/>
          </a:fillRef>
          <a:effectRef idx="3">
            <a:schemeClr val="accent5"/>
          </a:effectRef>
          <a:fontRef idx="minor">
            <a:schemeClr val="lt1"/>
          </a:fontRef>
        </p:style>
        <p:txBody>
          <a:bodyPr rtlCol="0">
            <a:normAutofit fontScale="90000"/>
          </a:bodyPr>
          <a:lstStyle/>
          <a:p>
            <a:pPr eaLnBrk="1" fontAlgn="auto" hangingPunct="1">
              <a:spcBef>
                <a:spcPts val="0"/>
              </a:spcBef>
              <a:spcAft>
                <a:spcPts val="0"/>
              </a:spcAft>
              <a:defRPr/>
            </a:pPr>
            <a:r>
              <a:rPr lang="en-US" sz="3200" b="1" dirty="0">
                <a:solidFill>
                  <a:srgbClr val="0000FF"/>
                </a:solidFill>
                <a:latin typeface="Arial Rounded MT Bold" pitchFamily="34" charset="0"/>
                <a:cs typeface="Arial" pitchFamily="34" charset="0"/>
              </a:rPr>
              <a:t>Responsibility of Producer</a:t>
            </a:r>
            <a:r>
              <a:rPr lang="en-US" sz="3200" b="1" dirty="0">
                <a:solidFill>
                  <a:srgbClr val="7030A0"/>
                </a:solidFill>
                <a:latin typeface="Arial Rounded MT Bold" pitchFamily="34" charset="0"/>
                <a:cs typeface="Arial" pitchFamily="34" charset="0"/>
              </a:rPr>
              <a:t/>
            </a:r>
            <a:br>
              <a:rPr lang="en-US" sz="3200" b="1" dirty="0">
                <a:solidFill>
                  <a:srgbClr val="7030A0"/>
                </a:solidFill>
                <a:latin typeface="Arial Rounded MT Bold" pitchFamily="34" charset="0"/>
                <a:cs typeface="Arial" pitchFamily="34" charset="0"/>
              </a:rPr>
            </a:br>
            <a:r>
              <a:rPr lang="en-US" sz="3200" b="1" dirty="0" smtClean="0">
                <a:solidFill>
                  <a:srgbClr val="7030A0"/>
                </a:solidFill>
                <a:latin typeface="Arial Rounded MT Bold" pitchFamily="34" charset="0"/>
                <a:cs typeface="Arial" pitchFamily="34" charset="0"/>
              </a:rPr>
              <a:t>                                                                           </a:t>
            </a:r>
            <a:r>
              <a:rPr lang="en-US" sz="3200" b="1" dirty="0" smtClean="0">
                <a:solidFill>
                  <a:srgbClr val="FF0000"/>
                </a:solidFill>
                <a:latin typeface="Arial Rounded MT Bold" pitchFamily="34" charset="0"/>
                <a:cs typeface="Mangal"/>
              </a:rPr>
              <a:t>Contd…</a:t>
            </a:r>
            <a:br>
              <a:rPr lang="en-US" sz="3200" b="1" dirty="0" smtClean="0">
                <a:solidFill>
                  <a:srgbClr val="FF0000"/>
                </a:solidFill>
                <a:latin typeface="Arial Rounded MT Bold" pitchFamily="34" charset="0"/>
                <a:cs typeface="Mangal"/>
              </a:rPr>
            </a:br>
            <a:r>
              <a:rPr lang="en-US" sz="2800" b="1" dirty="0" smtClean="0">
                <a:solidFill>
                  <a:srgbClr val="0000FF"/>
                </a:solidFill>
                <a:effectLst>
                  <a:outerShdw blurRad="38100" dist="38100" dir="2700000" algn="tl">
                    <a:srgbClr val="000000">
                      <a:alpha val="43137"/>
                    </a:srgbClr>
                  </a:outerShdw>
                </a:effectLst>
                <a:latin typeface="Arial Rounded MT Bold" pitchFamily="34" charset="0"/>
              </a:rPr>
              <a:t>REDUCTION IN THE USE OF HAZARDOUS SUBSTANCES (RoHS)</a:t>
            </a:r>
          </a:p>
        </p:txBody>
      </p:sp>
      <p:sp>
        <p:nvSpPr>
          <p:cNvPr id="3" name="Content Placeholder 2"/>
          <p:cNvSpPr>
            <a:spLocks noGrp="1"/>
          </p:cNvSpPr>
          <p:nvPr>
            <p:ph idx="1"/>
          </p:nvPr>
        </p:nvSpPr>
        <p:spPr>
          <a:xfrm>
            <a:off x="457200" y="2502356"/>
            <a:ext cx="8229600" cy="3590940"/>
          </a:xfrm>
          <a:noFill/>
          <a:extLst>
            <a:ext uri="{909E8E84-426E-40DD-AFC4-6F175D3DCCD1}"/>
            <a:ext uri="{91240B29-F687-4F45-9708-019B960494DF}"/>
          </a:extLst>
        </p:spPr>
        <p:style>
          <a:lnRef idx="0">
            <a:schemeClr val="accent5"/>
          </a:lnRef>
          <a:fillRef idx="3">
            <a:schemeClr val="accent5"/>
          </a:fillRef>
          <a:effectRef idx="3">
            <a:schemeClr val="accent5"/>
          </a:effectRef>
          <a:fontRef idx="minor">
            <a:schemeClr val="lt1"/>
          </a:fontRef>
        </p:style>
        <p:txBody>
          <a:bodyPr rtlCol="0">
            <a:noAutofit/>
          </a:bodyPr>
          <a:lstStyle/>
          <a:p>
            <a:pPr algn="just" eaLnBrk="1" fontAlgn="auto" hangingPunct="1">
              <a:spcAft>
                <a:spcPts val="0"/>
              </a:spcAft>
              <a:buFont typeface="Wingdings" pitchFamily="2" charset="2"/>
              <a:buChar char="Ø"/>
              <a:defRPr/>
            </a:pPr>
            <a:r>
              <a:rPr lang="en-US" sz="2800" dirty="0" smtClean="0">
                <a:solidFill>
                  <a:srgbClr val="0000FF"/>
                </a:solidFill>
                <a:effectLst>
                  <a:outerShdw blurRad="38100" dist="38100" dir="2700000" algn="tl">
                    <a:srgbClr val="000000">
                      <a:alpha val="43137"/>
                    </a:srgbClr>
                  </a:outerShdw>
                </a:effectLst>
                <a:latin typeface="Arial Rounded MT Bold" pitchFamily="34" charset="0"/>
              </a:rPr>
              <a:t>Every producer of EEE  shall achieve the thresh hold limits as prescribed in rule 13 (1) within a period of three years from the published notification. </a:t>
            </a:r>
          </a:p>
          <a:p>
            <a:pPr algn="just" eaLnBrk="1" fontAlgn="auto" hangingPunct="1">
              <a:spcAft>
                <a:spcPts val="0"/>
              </a:spcAft>
              <a:buFont typeface="Wingdings" pitchFamily="2" charset="2"/>
              <a:buChar char="Ø"/>
              <a:defRPr/>
            </a:pPr>
            <a:endParaRPr lang="en-US" sz="2800" dirty="0" smtClean="0">
              <a:solidFill>
                <a:srgbClr val="0000FF"/>
              </a:solidFill>
              <a:effectLst>
                <a:outerShdw blurRad="38100" dist="38100" dir="2700000" algn="tl">
                  <a:srgbClr val="000000">
                    <a:alpha val="43137"/>
                  </a:srgbClr>
                </a:outerShdw>
              </a:effectLst>
              <a:latin typeface="Arial Rounded MT Bold" pitchFamily="34" charset="0"/>
            </a:endParaRPr>
          </a:p>
          <a:p>
            <a:pPr algn="just" eaLnBrk="1" fontAlgn="auto" hangingPunct="1">
              <a:spcAft>
                <a:spcPts val="0"/>
              </a:spcAft>
              <a:buFont typeface="Wingdings" pitchFamily="2" charset="2"/>
              <a:buChar char="Ø"/>
              <a:defRPr/>
            </a:pPr>
            <a:r>
              <a:rPr lang="en-US" sz="2800" dirty="0" smtClean="0">
                <a:solidFill>
                  <a:srgbClr val="0000FF"/>
                </a:solidFill>
                <a:effectLst>
                  <a:outerShdw blurRad="38100" dist="38100" dir="2700000" algn="tl">
                    <a:srgbClr val="000000">
                      <a:alpha val="43137"/>
                    </a:srgbClr>
                  </a:outerShdw>
                </a:effectLst>
                <a:latin typeface="Arial Rounded MT Bold" pitchFamily="34" charset="0"/>
              </a:rPr>
              <a:t>Imports  of EEE shall be permitted  only for those equipments, which are </a:t>
            </a:r>
            <a:r>
              <a:rPr lang="en-US" sz="2800" dirty="0" err="1" smtClean="0">
                <a:solidFill>
                  <a:srgbClr val="0000FF"/>
                </a:solidFill>
                <a:effectLst>
                  <a:outerShdw blurRad="38100" dist="38100" dir="2700000" algn="tl">
                    <a:srgbClr val="000000">
                      <a:alpha val="43137"/>
                    </a:srgbClr>
                  </a:outerShdw>
                </a:effectLst>
                <a:latin typeface="Arial Rounded MT Bold" pitchFamily="34" charset="0"/>
              </a:rPr>
              <a:t>RoHS</a:t>
            </a:r>
            <a:r>
              <a:rPr lang="en-US" sz="2800" dirty="0" smtClean="0">
                <a:solidFill>
                  <a:srgbClr val="0000FF"/>
                </a:solidFill>
                <a:effectLst>
                  <a:outerShdw blurRad="38100" dist="38100" dir="2700000" algn="tl">
                    <a:srgbClr val="000000">
                      <a:alpha val="43137"/>
                    </a:srgbClr>
                  </a:outerShdw>
                </a:effectLst>
                <a:latin typeface="Arial Rounded MT Bold" pitchFamily="34" charset="0"/>
              </a:rPr>
              <a:t> compliant.</a:t>
            </a:r>
            <a:endParaRPr lang="en-US" sz="2800" b="1" dirty="0">
              <a:solidFill>
                <a:srgbClr val="0000FF"/>
              </a:solidFill>
              <a:effectLst>
                <a:outerShdw blurRad="38100" dist="38100" dir="2700000" algn="tl">
                  <a:srgbClr val="000000">
                    <a:alpha val="43137"/>
                  </a:srgbClr>
                </a:outerShdw>
              </a:effectLst>
              <a:latin typeface="Arial Rounded MT Bold"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4"/>
          <p:cNvSpPr>
            <a:spLocks noChangeArrowheads="1"/>
          </p:cNvSpPr>
          <p:nvPr/>
        </p:nvSpPr>
        <p:spPr bwMode="auto">
          <a:xfrm>
            <a:off x="17463" y="1643063"/>
            <a:ext cx="8964612" cy="5149850"/>
          </a:xfrm>
          <a:prstGeom prst="rect">
            <a:avLst/>
          </a:prstGeom>
          <a:noFill/>
          <a:ln w="9525">
            <a:noFill/>
            <a:miter lim="800000"/>
            <a:headEnd/>
            <a:tailEnd/>
          </a:ln>
        </p:spPr>
        <p:txBody>
          <a:bodyPr>
            <a:spAutoFit/>
          </a:bodyPr>
          <a:lstStyle/>
          <a:p>
            <a:pPr marL="342900" indent="-342900" algn="just">
              <a:spcAft>
                <a:spcPts val="1000"/>
              </a:spcAft>
              <a:buFont typeface="Wingdings" pitchFamily="2" charset="2"/>
              <a:buChar char=""/>
            </a:pPr>
            <a:r>
              <a:rPr lang="en-IN" sz="2400" b="1" dirty="0">
                <a:solidFill>
                  <a:srgbClr val="0000FF"/>
                </a:solidFill>
                <a:ea typeface="Calibri" pitchFamily="34" charset="0"/>
                <a:cs typeface="Mangal" pitchFamily="18" charset="0"/>
              </a:rPr>
              <a:t>Maximum permissible concentration of lead, mercury, </a:t>
            </a:r>
            <a:r>
              <a:rPr lang="en-IN" sz="2400" b="1" dirty="0" err="1">
                <a:solidFill>
                  <a:srgbClr val="0000FF"/>
                </a:solidFill>
                <a:ea typeface="Calibri" pitchFamily="34" charset="0"/>
                <a:cs typeface="Mangal" pitchFamily="18" charset="0"/>
              </a:rPr>
              <a:t>hexavalent</a:t>
            </a:r>
            <a:r>
              <a:rPr lang="en-IN" sz="2400" b="1" dirty="0">
                <a:solidFill>
                  <a:srgbClr val="0000FF"/>
                </a:solidFill>
                <a:ea typeface="Calibri" pitchFamily="34" charset="0"/>
                <a:cs typeface="Mangal" pitchFamily="18" charset="0"/>
              </a:rPr>
              <a:t> chromium, </a:t>
            </a:r>
            <a:r>
              <a:rPr lang="en-IN" sz="2400" b="1" dirty="0" err="1">
                <a:solidFill>
                  <a:srgbClr val="0000FF"/>
                </a:solidFill>
                <a:ea typeface="Calibri" pitchFamily="34" charset="0"/>
                <a:cs typeface="Mangal" pitchFamily="18" charset="0"/>
              </a:rPr>
              <a:t>polybrominated</a:t>
            </a:r>
            <a:r>
              <a:rPr lang="en-IN" sz="2400" b="1" dirty="0">
                <a:solidFill>
                  <a:srgbClr val="0000FF"/>
                </a:solidFill>
                <a:ea typeface="Calibri" pitchFamily="34" charset="0"/>
                <a:cs typeface="Mangal" pitchFamily="18" charset="0"/>
              </a:rPr>
              <a:t> biphenyls and  </a:t>
            </a:r>
            <a:r>
              <a:rPr lang="en-IN" sz="2400" b="1" dirty="0" err="1">
                <a:solidFill>
                  <a:srgbClr val="0000FF"/>
                </a:solidFill>
                <a:ea typeface="Calibri" pitchFamily="34" charset="0"/>
                <a:cs typeface="Mangal" pitchFamily="18" charset="0"/>
              </a:rPr>
              <a:t>polybrominated</a:t>
            </a:r>
            <a:r>
              <a:rPr lang="en-IN" sz="2400" b="1" dirty="0">
                <a:solidFill>
                  <a:srgbClr val="0000FF"/>
                </a:solidFill>
                <a:ea typeface="Calibri" pitchFamily="34" charset="0"/>
                <a:cs typeface="Mangal" pitchFamily="18" charset="0"/>
              </a:rPr>
              <a:t> </a:t>
            </a:r>
            <a:r>
              <a:rPr lang="en-IN" sz="2400" b="1" dirty="0" err="1">
                <a:solidFill>
                  <a:srgbClr val="0000FF"/>
                </a:solidFill>
                <a:ea typeface="Calibri" pitchFamily="34" charset="0"/>
                <a:cs typeface="Mangal" pitchFamily="18" charset="0"/>
              </a:rPr>
              <a:t>diphenyl</a:t>
            </a:r>
            <a:r>
              <a:rPr lang="en-IN" sz="2400" b="1" dirty="0">
                <a:solidFill>
                  <a:srgbClr val="0000FF"/>
                </a:solidFill>
                <a:ea typeface="Calibri" pitchFamily="34" charset="0"/>
                <a:cs typeface="Mangal" pitchFamily="18" charset="0"/>
              </a:rPr>
              <a:t> ethers is </a:t>
            </a:r>
            <a:r>
              <a:rPr lang="en-IN" sz="2400" b="1" dirty="0">
                <a:solidFill>
                  <a:srgbClr val="FF0000"/>
                </a:solidFill>
                <a:ea typeface="Calibri" pitchFamily="34" charset="0"/>
                <a:cs typeface="Mangal" pitchFamily="18" charset="0"/>
              </a:rPr>
              <a:t>0.1%</a:t>
            </a:r>
            <a:r>
              <a:rPr lang="en-IN" sz="2400" b="1" dirty="0">
                <a:solidFill>
                  <a:srgbClr val="0000FF"/>
                </a:solidFill>
                <a:ea typeface="Calibri" pitchFamily="34" charset="0"/>
                <a:cs typeface="Mangal" pitchFamily="18" charset="0"/>
              </a:rPr>
              <a:t> and in respect of cadmium the maximum concentration value is </a:t>
            </a:r>
            <a:r>
              <a:rPr lang="en-IN" sz="2400" b="1" dirty="0">
                <a:solidFill>
                  <a:srgbClr val="FF0000"/>
                </a:solidFill>
                <a:ea typeface="Calibri" pitchFamily="34" charset="0"/>
                <a:cs typeface="Mangal" pitchFamily="18" charset="0"/>
              </a:rPr>
              <a:t>0.01% </a:t>
            </a:r>
            <a:r>
              <a:rPr lang="en-IN" sz="2400" b="1" dirty="0">
                <a:solidFill>
                  <a:srgbClr val="0000FF"/>
                </a:solidFill>
                <a:ea typeface="Calibri" pitchFamily="34" charset="0"/>
                <a:cs typeface="Mangal" pitchFamily="18" charset="0"/>
              </a:rPr>
              <a:t>in homogenous materials of electrical and electronic equipment as listed in Schedule I (by weight)</a:t>
            </a:r>
          </a:p>
          <a:p>
            <a:pPr marL="342900" indent="-342900">
              <a:spcAft>
                <a:spcPts val="1000"/>
              </a:spcAft>
              <a:buFont typeface="Wingdings" pitchFamily="2" charset="2"/>
              <a:buChar char=""/>
            </a:pPr>
            <a:r>
              <a:rPr lang="en-IN" sz="2400" b="1" dirty="0">
                <a:solidFill>
                  <a:srgbClr val="FF0000"/>
                </a:solidFill>
                <a:ea typeface="Calibri" pitchFamily="34" charset="0"/>
                <a:cs typeface="Mangal" pitchFamily="18" charset="0"/>
              </a:rPr>
              <a:t>39 categories of equipments </a:t>
            </a:r>
            <a:r>
              <a:rPr lang="en-IN" sz="2400" b="1" dirty="0">
                <a:solidFill>
                  <a:srgbClr val="0000FF"/>
                </a:solidFill>
                <a:ea typeface="Calibri" pitchFamily="34" charset="0"/>
                <a:cs typeface="Mangal" pitchFamily="18" charset="0"/>
              </a:rPr>
              <a:t>as listed in schedule II and equipment used for defence and strategic applications have been exempted from this  provisions</a:t>
            </a:r>
          </a:p>
          <a:p>
            <a:pPr marL="342900" indent="-342900" algn="just">
              <a:spcAft>
                <a:spcPts val="1000"/>
              </a:spcAft>
              <a:buFont typeface="Wingdings" pitchFamily="2" charset="2"/>
              <a:buChar char=""/>
            </a:pPr>
            <a:r>
              <a:rPr lang="en-IN" sz="2400" b="1" dirty="0">
                <a:solidFill>
                  <a:srgbClr val="0000FF"/>
                </a:solidFill>
                <a:ea typeface="Calibri" pitchFamily="34" charset="0"/>
                <a:cs typeface="Mangal" pitchFamily="18" charset="0"/>
              </a:rPr>
              <a:t>The above limits will not apply to components of electrical and electronic equipment manufactured or placed in the market six years before the date of commencement of these rules</a:t>
            </a:r>
          </a:p>
        </p:txBody>
      </p:sp>
      <p:sp>
        <p:nvSpPr>
          <p:cNvPr id="4" name="Title 1"/>
          <p:cNvSpPr>
            <a:spLocks noGrp="1"/>
          </p:cNvSpPr>
          <p:nvPr>
            <p:ph type="title"/>
          </p:nvPr>
        </p:nvSpPr>
        <p:spPr>
          <a:xfrm>
            <a:off x="0" y="0"/>
            <a:ext cx="9144000" cy="1772816"/>
          </a:xfrm>
          <a:noFill/>
          <a:extLst>
            <a:ext uri="{909E8E84-426E-40DD-AFC4-6F175D3DCCD1}"/>
            <a:ext uri="{91240B29-F687-4F45-9708-019B960494DF}"/>
          </a:extLst>
        </p:spPr>
        <p:style>
          <a:lnRef idx="0">
            <a:schemeClr val="accent5"/>
          </a:lnRef>
          <a:fillRef idx="3">
            <a:schemeClr val="accent5"/>
          </a:fillRef>
          <a:effectRef idx="3">
            <a:schemeClr val="accent5"/>
          </a:effectRef>
          <a:fontRef idx="minor">
            <a:schemeClr val="lt1"/>
          </a:fontRef>
        </p:style>
        <p:txBody>
          <a:bodyPr rtlCol="0">
            <a:normAutofit fontScale="90000"/>
          </a:bodyPr>
          <a:lstStyle/>
          <a:p>
            <a:pPr eaLnBrk="1" fontAlgn="auto" hangingPunct="1">
              <a:spcBef>
                <a:spcPts val="0"/>
              </a:spcBef>
              <a:spcAft>
                <a:spcPts val="0"/>
              </a:spcAft>
              <a:defRPr/>
            </a:pPr>
            <a:r>
              <a:rPr lang="en-US" sz="3100" b="1" dirty="0">
                <a:solidFill>
                  <a:srgbClr val="0000FF"/>
                </a:solidFill>
                <a:latin typeface="Arial Rounded MT Bold" pitchFamily="34" charset="0"/>
                <a:cs typeface="Arial" pitchFamily="34" charset="0"/>
              </a:rPr>
              <a:t>Responsibility of Producer</a:t>
            </a:r>
            <a:r>
              <a:rPr lang="en-US" sz="3200" b="1" dirty="0">
                <a:solidFill>
                  <a:srgbClr val="7030A0"/>
                </a:solidFill>
                <a:latin typeface="Arial Rounded MT Bold" pitchFamily="34" charset="0"/>
                <a:cs typeface="Arial" pitchFamily="34" charset="0"/>
              </a:rPr>
              <a:t/>
            </a:r>
            <a:br>
              <a:rPr lang="en-US" sz="3200" b="1" dirty="0">
                <a:solidFill>
                  <a:srgbClr val="7030A0"/>
                </a:solidFill>
                <a:latin typeface="Arial Rounded MT Bold" pitchFamily="34" charset="0"/>
                <a:cs typeface="Arial" pitchFamily="34" charset="0"/>
              </a:rPr>
            </a:br>
            <a:r>
              <a:rPr lang="en-US" sz="2700" b="1" dirty="0" smtClean="0">
                <a:solidFill>
                  <a:srgbClr val="7030A0"/>
                </a:solidFill>
                <a:latin typeface="Arial Rounded MT Bold" pitchFamily="34" charset="0"/>
                <a:cs typeface="Arial" pitchFamily="34" charset="0"/>
              </a:rPr>
              <a:t>                                                                           </a:t>
            </a:r>
            <a:r>
              <a:rPr lang="en-US" sz="2700" b="1" dirty="0" smtClean="0">
                <a:solidFill>
                  <a:srgbClr val="FF0000"/>
                </a:solidFill>
                <a:latin typeface="Arial Rounded MT Bold" pitchFamily="34" charset="0"/>
                <a:cs typeface="Mangal"/>
              </a:rPr>
              <a:t>Contd…</a:t>
            </a:r>
            <a:r>
              <a:rPr lang="en-US" sz="3200" b="1" dirty="0" smtClean="0">
                <a:solidFill>
                  <a:srgbClr val="FF0000"/>
                </a:solidFill>
                <a:latin typeface="Arial Rounded MT Bold" pitchFamily="34" charset="0"/>
                <a:cs typeface="Mangal"/>
              </a:rPr>
              <a:t/>
            </a:r>
            <a:br>
              <a:rPr lang="en-US" sz="3200" b="1" dirty="0" smtClean="0">
                <a:solidFill>
                  <a:srgbClr val="FF0000"/>
                </a:solidFill>
                <a:latin typeface="Arial Rounded MT Bold" pitchFamily="34" charset="0"/>
                <a:cs typeface="Mangal"/>
              </a:rPr>
            </a:br>
            <a:r>
              <a:rPr lang="en-US" sz="2700" b="1" dirty="0" smtClean="0">
                <a:solidFill>
                  <a:srgbClr val="0000FF"/>
                </a:solidFill>
                <a:effectLst>
                  <a:outerShdw blurRad="38100" dist="38100" dir="2700000" algn="tl">
                    <a:srgbClr val="000000">
                      <a:alpha val="43137"/>
                    </a:srgbClr>
                  </a:outerShdw>
                </a:effectLst>
                <a:latin typeface="Arial Rounded MT Bold" pitchFamily="34" charset="0"/>
              </a:rPr>
              <a:t>REDUCTION IN THE USE OF HAZARDOUS SUBSTANCES (RoHS)</a:t>
            </a:r>
            <a:endParaRPr lang="en-US" sz="2800" b="1" dirty="0" smtClean="0">
              <a:solidFill>
                <a:srgbClr val="0000FF"/>
              </a:solidFill>
              <a:effectLst>
                <a:outerShdw blurRad="38100" dist="38100" dir="2700000" algn="tl">
                  <a:srgbClr val="000000">
                    <a:alpha val="43137"/>
                  </a:srgbClr>
                </a:outerShdw>
              </a:effectLst>
              <a:latin typeface="Arial Rounded MT Bold"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250825"/>
            <a:ext cx="9144000" cy="585788"/>
          </a:xfrm>
          <a:prstGeom prst="rect">
            <a:avLst/>
          </a:prstGeom>
          <a:noFill/>
          <a:ln w="9525">
            <a:noFill/>
            <a:miter lim="800000"/>
            <a:headEnd/>
            <a:tailEnd/>
          </a:ln>
        </p:spPr>
        <p:txBody>
          <a:bodyPr>
            <a:spAutoFit/>
          </a:bodyPr>
          <a:lstStyle/>
          <a:p>
            <a:pPr algn="ctr"/>
            <a:r>
              <a:rPr lang="en-US" sz="3200" b="1" dirty="0">
                <a:solidFill>
                  <a:srgbClr val="0000FF"/>
                </a:solidFill>
                <a:latin typeface="Arial Rounded MT Bold" pitchFamily="34" charset="0"/>
              </a:rPr>
              <a:t>Responsibilities  </a:t>
            </a:r>
            <a:r>
              <a:rPr lang="en-US" sz="3200" b="1" dirty="0" smtClean="0">
                <a:solidFill>
                  <a:srgbClr val="0000FF"/>
                </a:solidFill>
                <a:latin typeface="Arial Rounded MT Bold" pitchFamily="34" charset="0"/>
              </a:rPr>
              <a:t>of Collection Centers </a:t>
            </a:r>
            <a:endParaRPr lang="en-IN" sz="3200" b="1" dirty="0">
              <a:solidFill>
                <a:srgbClr val="0000FF"/>
              </a:solidFill>
              <a:latin typeface="Arial Rounded MT Bold" pitchFamily="34" charset="0"/>
            </a:endParaRPr>
          </a:p>
        </p:txBody>
      </p:sp>
      <p:sp>
        <p:nvSpPr>
          <p:cNvPr id="5" name="TextBox 4"/>
          <p:cNvSpPr txBox="1"/>
          <p:nvPr/>
        </p:nvSpPr>
        <p:spPr>
          <a:xfrm>
            <a:off x="76201" y="1143000"/>
            <a:ext cx="9143999" cy="5509200"/>
          </a:xfrm>
          <a:prstGeom prst="rect">
            <a:avLst/>
          </a:prstGeom>
          <a:noFill/>
        </p:spPr>
        <p:txBody>
          <a:bodyPr wrap="square" rtlCol="0">
            <a:spAutoFit/>
          </a:bodyPr>
          <a:lstStyle/>
          <a:p>
            <a:pPr marL="441325" lvl="0" indent="-268288" algn="just">
              <a:buFont typeface="Wingdings" pitchFamily="2" charset="2"/>
              <a:buChar char="Ø"/>
            </a:pPr>
            <a:r>
              <a:rPr lang="en-US" sz="2200" b="1" dirty="0" smtClean="0">
                <a:solidFill>
                  <a:srgbClr val="FF0000"/>
                </a:solidFill>
              </a:rPr>
              <a:t>To obtain an authorization </a:t>
            </a:r>
            <a:r>
              <a:rPr lang="en-US" sz="2200" b="1" dirty="0" smtClean="0">
                <a:solidFill>
                  <a:srgbClr val="0000FF"/>
                </a:solidFill>
              </a:rPr>
              <a:t>in accordance with the procedure under rule 9 from the concerned SPCB or PCC and provide details such as address, telephone numbers/helpline number, e-mail, etc. of such collection centre to the general public</a:t>
            </a:r>
          </a:p>
          <a:p>
            <a:pPr marL="441325" lvl="0" indent="-268288" algn="just"/>
            <a:r>
              <a:rPr lang="en-US" sz="2200" b="1" dirty="0" smtClean="0">
                <a:solidFill>
                  <a:srgbClr val="0000FF"/>
                </a:solidFill>
              </a:rPr>
              <a:t> </a:t>
            </a:r>
            <a:endParaRPr lang="en-SG" sz="2200" b="1" dirty="0" smtClean="0">
              <a:solidFill>
                <a:srgbClr val="0000FF"/>
              </a:solidFill>
            </a:endParaRPr>
          </a:p>
          <a:p>
            <a:pPr marL="441325" lvl="0" indent="-268288" algn="just">
              <a:buFont typeface="Wingdings" pitchFamily="2" charset="2"/>
              <a:buChar char="Ø"/>
            </a:pPr>
            <a:r>
              <a:rPr lang="en-US" sz="2200" b="1" dirty="0" smtClean="0">
                <a:solidFill>
                  <a:srgbClr val="FF0000"/>
                </a:solidFill>
              </a:rPr>
              <a:t>To ensure secure storage </a:t>
            </a:r>
            <a:r>
              <a:rPr lang="en-US" sz="2200" b="1" dirty="0" smtClean="0">
                <a:solidFill>
                  <a:srgbClr val="0000FF"/>
                </a:solidFill>
              </a:rPr>
              <a:t>of the e-waste collected till it is sent to registered dismantler(s) or recycler(s)  </a:t>
            </a:r>
          </a:p>
          <a:p>
            <a:pPr marL="441325" lvl="0" indent="-268288" algn="just"/>
            <a:endParaRPr lang="en-SG" sz="2200" b="1" dirty="0" smtClean="0">
              <a:solidFill>
                <a:srgbClr val="0000FF"/>
              </a:solidFill>
            </a:endParaRPr>
          </a:p>
          <a:p>
            <a:pPr marL="441325" lvl="0" indent="-268288" algn="just">
              <a:buFont typeface="Wingdings" pitchFamily="2" charset="2"/>
              <a:buChar char="Ø"/>
            </a:pPr>
            <a:r>
              <a:rPr lang="en-US" sz="2200" b="1" dirty="0" smtClean="0">
                <a:solidFill>
                  <a:srgbClr val="0000FF"/>
                </a:solidFill>
              </a:rPr>
              <a:t>To ensure </a:t>
            </a:r>
            <a:r>
              <a:rPr lang="en-US" sz="2200" b="1" dirty="0" smtClean="0">
                <a:solidFill>
                  <a:srgbClr val="FF0000"/>
                </a:solidFill>
              </a:rPr>
              <a:t>safe transportation </a:t>
            </a:r>
            <a:r>
              <a:rPr lang="en-US" sz="2200" b="1" dirty="0" smtClean="0">
                <a:solidFill>
                  <a:srgbClr val="0000FF"/>
                </a:solidFill>
              </a:rPr>
              <a:t>of e-waste</a:t>
            </a:r>
          </a:p>
          <a:p>
            <a:pPr marL="441325" lvl="0" indent="-268288" algn="just"/>
            <a:endParaRPr lang="en-SG" sz="2200" b="1" dirty="0" smtClean="0">
              <a:solidFill>
                <a:srgbClr val="0000FF"/>
              </a:solidFill>
            </a:endParaRPr>
          </a:p>
          <a:p>
            <a:pPr marL="441325" lvl="0" indent="-268288" algn="just">
              <a:buFont typeface="Wingdings" pitchFamily="2" charset="2"/>
              <a:buChar char="Ø"/>
            </a:pPr>
            <a:r>
              <a:rPr lang="en-US" sz="2200" b="1" dirty="0" smtClean="0">
                <a:solidFill>
                  <a:srgbClr val="FF0000"/>
                </a:solidFill>
              </a:rPr>
              <a:t>To file annual returns </a:t>
            </a:r>
            <a:r>
              <a:rPr lang="en-US" sz="2200" b="1" dirty="0" smtClean="0">
                <a:solidFill>
                  <a:srgbClr val="0000FF"/>
                </a:solidFill>
              </a:rPr>
              <a:t>in Form 3, to the SPCB or PCC concerned on or before the 30</a:t>
            </a:r>
            <a:r>
              <a:rPr lang="en-US" sz="2200" b="1" baseline="30000" dirty="0" smtClean="0">
                <a:solidFill>
                  <a:srgbClr val="0000FF"/>
                </a:solidFill>
              </a:rPr>
              <a:t>th</a:t>
            </a:r>
            <a:r>
              <a:rPr lang="en-US" sz="2200" b="1" dirty="0" smtClean="0">
                <a:solidFill>
                  <a:srgbClr val="0000FF"/>
                </a:solidFill>
              </a:rPr>
              <a:t> day of June following the financial year to which that return relates</a:t>
            </a:r>
          </a:p>
          <a:p>
            <a:pPr marL="441325" lvl="0" indent="-268288" algn="just"/>
            <a:endParaRPr lang="en-SG" sz="2200" b="1" dirty="0" smtClean="0">
              <a:solidFill>
                <a:srgbClr val="0000FF"/>
              </a:solidFill>
            </a:endParaRPr>
          </a:p>
          <a:p>
            <a:pPr marL="441325" indent="-268288" algn="just">
              <a:buFont typeface="Wingdings" pitchFamily="2" charset="2"/>
              <a:buChar char="Ø"/>
            </a:pPr>
            <a:r>
              <a:rPr lang="en-US" sz="2200" b="1" dirty="0" smtClean="0">
                <a:solidFill>
                  <a:srgbClr val="FF0000"/>
                </a:solidFill>
              </a:rPr>
              <a:t>To maintain records </a:t>
            </a:r>
            <a:r>
              <a:rPr lang="en-US" sz="2200" b="1" dirty="0" smtClean="0">
                <a:solidFill>
                  <a:srgbClr val="0000FF"/>
                </a:solidFill>
              </a:rPr>
              <a:t>of the e-waste handled in Form 2 and make such records available for scrutiny by the SPCB or PCC .</a:t>
            </a:r>
            <a:endParaRPr lang="en-SG" sz="2200" b="1" dirty="0">
              <a:solidFill>
                <a:srgbClr val="0000FF"/>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3"/>
          <p:cNvSpPr txBox="1">
            <a:spLocks noChangeArrowheads="1"/>
          </p:cNvSpPr>
          <p:nvPr/>
        </p:nvSpPr>
        <p:spPr bwMode="auto">
          <a:xfrm>
            <a:off x="0" y="328612"/>
            <a:ext cx="9144000" cy="585788"/>
          </a:xfrm>
          <a:prstGeom prst="rect">
            <a:avLst/>
          </a:prstGeom>
          <a:noFill/>
          <a:ln w="9525">
            <a:noFill/>
            <a:miter lim="800000"/>
            <a:headEnd/>
            <a:tailEnd/>
          </a:ln>
        </p:spPr>
        <p:txBody>
          <a:bodyPr>
            <a:spAutoFit/>
          </a:bodyPr>
          <a:lstStyle/>
          <a:p>
            <a:pPr algn="ctr"/>
            <a:r>
              <a:rPr lang="en-US" sz="3200" b="1" dirty="0">
                <a:solidFill>
                  <a:srgbClr val="0000FF"/>
                </a:solidFill>
                <a:latin typeface="Arial Rounded MT Bold" pitchFamily="34" charset="0"/>
              </a:rPr>
              <a:t>Responsibilities  of Bulk Consumer</a:t>
            </a:r>
            <a:endParaRPr lang="en-IN" sz="3200" b="1" dirty="0">
              <a:solidFill>
                <a:srgbClr val="0000FF"/>
              </a:solidFill>
              <a:latin typeface="Arial Rounded MT Bold" pitchFamily="34" charset="0"/>
            </a:endParaRPr>
          </a:p>
        </p:txBody>
      </p:sp>
      <p:sp>
        <p:nvSpPr>
          <p:cNvPr id="19459" name="TextBox 4"/>
          <p:cNvSpPr txBox="1">
            <a:spLocks noChangeArrowheads="1"/>
          </p:cNvSpPr>
          <p:nvPr/>
        </p:nvSpPr>
        <p:spPr bwMode="auto">
          <a:xfrm>
            <a:off x="179388" y="1385888"/>
            <a:ext cx="8640762" cy="4737100"/>
          </a:xfrm>
          <a:prstGeom prst="rect">
            <a:avLst/>
          </a:prstGeom>
          <a:noFill/>
          <a:ln w="9525">
            <a:noFill/>
            <a:miter lim="800000"/>
            <a:headEnd/>
            <a:tailEnd/>
          </a:ln>
        </p:spPr>
        <p:txBody>
          <a:bodyPr>
            <a:spAutoFit/>
          </a:bodyPr>
          <a:lstStyle/>
          <a:p>
            <a:pPr marL="571500" indent="-342900" algn="just">
              <a:lnSpc>
                <a:spcPct val="115000"/>
              </a:lnSpc>
              <a:spcAft>
                <a:spcPts val="1000"/>
              </a:spcAft>
              <a:buFont typeface="Wingdings" pitchFamily="2" charset="2"/>
              <a:buChar char="Ø"/>
            </a:pPr>
            <a:r>
              <a:rPr lang="en-US" sz="2800" b="1" dirty="0">
                <a:solidFill>
                  <a:srgbClr val="0000FF"/>
                </a:solidFill>
                <a:ea typeface="Times New Roman" pitchFamily="18" charset="0"/>
                <a:cs typeface="Mangal" pitchFamily="18" charset="0"/>
              </a:rPr>
              <a:t>To ensure that e-waste generated </a:t>
            </a:r>
            <a:r>
              <a:rPr lang="en-US" sz="2800" b="1" dirty="0" smtClean="0">
                <a:solidFill>
                  <a:srgbClr val="0000FF"/>
                </a:solidFill>
                <a:ea typeface="Times New Roman" pitchFamily="18" charset="0"/>
                <a:cs typeface="Mangal" pitchFamily="18" charset="0"/>
              </a:rPr>
              <a:t>is </a:t>
            </a:r>
            <a:r>
              <a:rPr lang="en-US" sz="2800" b="1" dirty="0">
                <a:solidFill>
                  <a:srgbClr val="FF0000"/>
                </a:solidFill>
                <a:ea typeface="Times New Roman" pitchFamily="18" charset="0"/>
                <a:cs typeface="Mangal" pitchFamily="18" charset="0"/>
              </a:rPr>
              <a:t>channelized to  authorized collection centers or registered dismantlers or recyclers </a:t>
            </a:r>
            <a:r>
              <a:rPr lang="en-US" sz="2800" b="1" dirty="0">
                <a:solidFill>
                  <a:srgbClr val="0000FF"/>
                </a:solidFill>
                <a:ea typeface="Times New Roman" pitchFamily="18" charset="0"/>
                <a:cs typeface="Mangal" pitchFamily="18" charset="0"/>
              </a:rPr>
              <a:t>or is returned to </a:t>
            </a:r>
            <a:r>
              <a:rPr lang="en-US" sz="2800" b="1" dirty="0">
                <a:solidFill>
                  <a:srgbClr val="FF0000"/>
                </a:solidFill>
                <a:ea typeface="Times New Roman" pitchFamily="18" charset="0"/>
                <a:cs typeface="Mangal" pitchFamily="18" charset="0"/>
              </a:rPr>
              <a:t>pick-up or take back </a:t>
            </a:r>
            <a:r>
              <a:rPr lang="en-US" sz="2800" b="1" dirty="0">
                <a:solidFill>
                  <a:srgbClr val="0000FF"/>
                </a:solidFill>
                <a:ea typeface="Times New Roman" pitchFamily="18" charset="0"/>
                <a:cs typeface="Mangal" pitchFamily="18" charset="0"/>
              </a:rPr>
              <a:t>services provided by the producers; </a:t>
            </a:r>
          </a:p>
          <a:p>
            <a:pPr marL="571500" indent="-342900" algn="just">
              <a:lnSpc>
                <a:spcPct val="115000"/>
              </a:lnSpc>
              <a:spcAft>
                <a:spcPts val="1000"/>
              </a:spcAft>
            </a:pPr>
            <a:endParaRPr lang="en-IN" sz="2400" b="1" dirty="0">
              <a:solidFill>
                <a:srgbClr val="0000FF"/>
              </a:solidFill>
              <a:latin typeface="Calibri" pitchFamily="34" charset="0"/>
              <a:ea typeface="Calibri" pitchFamily="34" charset="0"/>
              <a:cs typeface="Mangal" pitchFamily="18" charset="0"/>
            </a:endParaRPr>
          </a:p>
          <a:p>
            <a:pPr marL="571500" indent="-342900" algn="just">
              <a:lnSpc>
                <a:spcPct val="115000"/>
              </a:lnSpc>
              <a:spcAft>
                <a:spcPts val="1000"/>
              </a:spcAft>
              <a:buFont typeface="Wingdings" pitchFamily="2" charset="2"/>
              <a:buChar char="Ø"/>
            </a:pPr>
            <a:r>
              <a:rPr lang="en-US" sz="2800" b="1" dirty="0">
                <a:solidFill>
                  <a:srgbClr val="FF0000"/>
                </a:solidFill>
                <a:ea typeface="Times New Roman" pitchFamily="18" charset="0"/>
                <a:cs typeface="Mangal" pitchFamily="18" charset="0"/>
              </a:rPr>
              <a:t>Maintain records of e-waste generated </a:t>
            </a:r>
            <a:r>
              <a:rPr lang="en-US" sz="2800" b="1" dirty="0">
                <a:solidFill>
                  <a:srgbClr val="0000FF"/>
                </a:solidFill>
                <a:ea typeface="Times New Roman" pitchFamily="18" charset="0"/>
                <a:cs typeface="Mangal" pitchFamily="18" charset="0"/>
              </a:rPr>
              <a:t>by them in Form 2  and make such records available for scrutiny by the SPCBs/PCCs.</a:t>
            </a:r>
            <a:endParaRPr lang="en-IN" sz="2400" b="1" dirty="0">
              <a:solidFill>
                <a:srgbClr val="0000FF"/>
              </a:solidFill>
              <a:latin typeface="Calibri" pitchFamily="34" charset="0"/>
              <a:ea typeface="Calibri" pitchFamily="34" charset="0"/>
              <a:cs typeface="Mangal"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457200"/>
            <a:ext cx="8610600" cy="707886"/>
          </a:xfrm>
          <a:prstGeom prst="rect">
            <a:avLst/>
          </a:prstGeom>
          <a:noFill/>
        </p:spPr>
        <p:txBody>
          <a:bodyPr wrap="square" rtlCol="0">
            <a:spAutoFit/>
          </a:bodyPr>
          <a:lstStyle/>
          <a:p>
            <a:r>
              <a:rPr lang="en-US" sz="4000" b="1" dirty="0" smtClean="0">
                <a:solidFill>
                  <a:srgbClr val="7030A0"/>
                </a:solidFill>
              </a:rPr>
              <a:t>Initial Interventions</a:t>
            </a:r>
            <a:endParaRPr lang="en-SG" sz="4000" b="1" dirty="0">
              <a:solidFill>
                <a:srgbClr val="7030A0"/>
              </a:solidFill>
            </a:endParaRPr>
          </a:p>
        </p:txBody>
      </p:sp>
      <p:sp>
        <p:nvSpPr>
          <p:cNvPr id="5" name="TextBox 4"/>
          <p:cNvSpPr txBox="1"/>
          <p:nvPr/>
        </p:nvSpPr>
        <p:spPr>
          <a:xfrm>
            <a:off x="1" y="1524000"/>
            <a:ext cx="9144000" cy="1569660"/>
          </a:xfrm>
          <a:prstGeom prst="rect">
            <a:avLst/>
          </a:prstGeom>
          <a:noFill/>
        </p:spPr>
        <p:txBody>
          <a:bodyPr wrap="square" rtlCol="0">
            <a:spAutoFit/>
          </a:bodyPr>
          <a:lstStyle/>
          <a:p>
            <a:pPr>
              <a:buFont typeface="Wingdings" pitchFamily="2" charset="2"/>
              <a:buChar char="v"/>
            </a:pPr>
            <a:r>
              <a:rPr lang="en-US" sz="3200" b="1" dirty="0" smtClean="0">
                <a:solidFill>
                  <a:srgbClr val="0000FF"/>
                </a:solidFill>
              </a:rPr>
              <a:t>  “Guidelines for Environmentally  Sound</a:t>
            </a:r>
          </a:p>
          <a:p>
            <a:r>
              <a:rPr lang="en-US" sz="3200" b="1" dirty="0">
                <a:solidFill>
                  <a:srgbClr val="0000FF"/>
                </a:solidFill>
              </a:rPr>
              <a:t> </a:t>
            </a:r>
            <a:r>
              <a:rPr lang="en-US" sz="3200" b="1" dirty="0" smtClean="0">
                <a:solidFill>
                  <a:srgbClr val="0000FF"/>
                </a:solidFill>
              </a:rPr>
              <a:t>      Management </a:t>
            </a:r>
            <a:r>
              <a:rPr lang="en-US" sz="3200" b="1" dirty="0">
                <a:solidFill>
                  <a:srgbClr val="0000FF"/>
                </a:solidFill>
              </a:rPr>
              <a:t>of E-waste</a:t>
            </a:r>
            <a:r>
              <a:rPr lang="en-US" sz="3200" b="1" dirty="0" smtClean="0">
                <a:solidFill>
                  <a:srgbClr val="0000FF"/>
                </a:solidFill>
              </a:rPr>
              <a:t>”</a:t>
            </a:r>
          </a:p>
          <a:p>
            <a:r>
              <a:rPr lang="en-US" sz="3200" b="1" dirty="0" smtClean="0">
                <a:solidFill>
                  <a:srgbClr val="002060"/>
                </a:solidFill>
              </a:rPr>
              <a:t>       </a:t>
            </a:r>
            <a:r>
              <a:rPr lang="en-US" sz="2000" b="1" dirty="0" smtClean="0">
                <a:solidFill>
                  <a:srgbClr val="002060"/>
                </a:solidFill>
              </a:rPr>
              <a:t>notified </a:t>
            </a:r>
            <a:r>
              <a:rPr lang="en-US" sz="2000" b="1" dirty="0">
                <a:solidFill>
                  <a:srgbClr val="002060"/>
                </a:solidFill>
              </a:rPr>
              <a:t>by </a:t>
            </a:r>
            <a:r>
              <a:rPr lang="en-US" sz="2000" b="1" dirty="0" smtClean="0">
                <a:solidFill>
                  <a:srgbClr val="002060"/>
                </a:solidFill>
              </a:rPr>
              <a:t>Government  in </a:t>
            </a:r>
            <a:r>
              <a:rPr lang="en-US" sz="2000" b="1" dirty="0">
                <a:solidFill>
                  <a:srgbClr val="002060"/>
                </a:solidFill>
              </a:rPr>
              <a:t>March 2008</a:t>
            </a:r>
            <a:r>
              <a:rPr lang="en-US" sz="2000" b="1" dirty="0" smtClean="0">
                <a:solidFill>
                  <a:srgbClr val="002060"/>
                </a:solidFill>
              </a:rPr>
              <a:t>. </a:t>
            </a:r>
            <a:endParaRPr lang="en-SG" sz="3200" b="1" dirty="0">
              <a:solidFill>
                <a:srgbClr val="002060"/>
              </a:solidFill>
            </a:endParaRPr>
          </a:p>
        </p:txBody>
      </p:sp>
      <p:sp>
        <p:nvSpPr>
          <p:cNvPr id="6" name="TextBox 5"/>
          <p:cNvSpPr txBox="1"/>
          <p:nvPr/>
        </p:nvSpPr>
        <p:spPr>
          <a:xfrm>
            <a:off x="0" y="3352800"/>
            <a:ext cx="8839200" cy="2893100"/>
          </a:xfrm>
          <a:prstGeom prst="rect">
            <a:avLst/>
          </a:prstGeom>
          <a:noFill/>
        </p:spPr>
        <p:txBody>
          <a:bodyPr wrap="square" rtlCol="0">
            <a:spAutoFit/>
          </a:bodyPr>
          <a:lstStyle/>
          <a:p>
            <a:pPr>
              <a:buFont typeface="Wingdings" pitchFamily="2" charset="2"/>
              <a:buChar char="v"/>
            </a:pPr>
            <a:r>
              <a:rPr lang="en-US" sz="3200" b="1" dirty="0" smtClean="0">
                <a:solidFill>
                  <a:srgbClr val="0000FF"/>
                </a:solidFill>
              </a:rPr>
              <a:t>   E-waste </a:t>
            </a:r>
            <a:r>
              <a:rPr lang="en-US" sz="3200" b="1" dirty="0">
                <a:solidFill>
                  <a:srgbClr val="0000FF"/>
                </a:solidFill>
              </a:rPr>
              <a:t>included in the schedule IV </a:t>
            </a:r>
            <a:r>
              <a:rPr lang="en-US" sz="3200" b="1" dirty="0" smtClean="0">
                <a:solidFill>
                  <a:srgbClr val="0000FF"/>
                </a:solidFill>
              </a:rPr>
              <a:t>of</a:t>
            </a:r>
          </a:p>
          <a:p>
            <a:r>
              <a:rPr lang="en-US" sz="3200" b="1" dirty="0">
                <a:solidFill>
                  <a:srgbClr val="0000FF"/>
                </a:solidFill>
              </a:rPr>
              <a:t> </a:t>
            </a:r>
            <a:r>
              <a:rPr lang="en-US" sz="3200" b="1" dirty="0" smtClean="0">
                <a:solidFill>
                  <a:srgbClr val="0000FF"/>
                </a:solidFill>
              </a:rPr>
              <a:t>     the  </a:t>
            </a:r>
            <a:r>
              <a:rPr lang="en-US" sz="3200" b="1" dirty="0">
                <a:solidFill>
                  <a:srgbClr val="0000FF"/>
                </a:solidFill>
              </a:rPr>
              <a:t>HAZARDOUS </a:t>
            </a:r>
            <a:r>
              <a:rPr lang="en-US" sz="3200" b="1" dirty="0" smtClean="0">
                <a:solidFill>
                  <a:srgbClr val="0000FF"/>
                </a:solidFill>
              </a:rPr>
              <a:t>WASTE Rules, </a:t>
            </a:r>
          </a:p>
          <a:p>
            <a:r>
              <a:rPr lang="en-US" sz="3200" b="1" dirty="0" smtClean="0">
                <a:solidFill>
                  <a:srgbClr val="0000FF"/>
                </a:solidFill>
              </a:rPr>
              <a:t>      on  24</a:t>
            </a:r>
            <a:r>
              <a:rPr lang="en-US" sz="3200" b="1" baseline="30000" dirty="0" smtClean="0">
                <a:solidFill>
                  <a:srgbClr val="0000FF"/>
                </a:solidFill>
              </a:rPr>
              <a:t>th</a:t>
            </a:r>
            <a:r>
              <a:rPr lang="en-US" sz="3200" b="1" dirty="0" smtClean="0">
                <a:solidFill>
                  <a:srgbClr val="0000FF"/>
                </a:solidFill>
              </a:rPr>
              <a:t> </a:t>
            </a:r>
            <a:r>
              <a:rPr lang="en-US" sz="3200" b="1" dirty="0">
                <a:solidFill>
                  <a:srgbClr val="0000FF"/>
                </a:solidFill>
              </a:rPr>
              <a:t>September, </a:t>
            </a:r>
            <a:r>
              <a:rPr lang="en-US" sz="3200" b="1" dirty="0" smtClean="0">
                <a:solidFill>
                  <a:srgbClr val="0000FF"/>
                </a:solidFill>
              </a:rPr>
              <a:t>2008</a:t>
            </a:r>
            <a:endParaRPr lang="en-SG" sz="3200" b="1" dirty="0">
              <a:solidFill>
                <a:srgbClr val="0000FF"/>
              </a:solidFill>
            </a:endParaRPr>
          </a:p>
          <a:p>
            <a:r>
              <a:rPr lang="en-US" sz="3200" b="1" dirty="0">
                <a:solidFill>
                  <a:srgbClr val="0000FF"/>
                </a:solidFill>
              </a:rPr>
              <a:t> </a:t>
            </a:r>
            <a:r>
              <a:rPr lang="en-US" sz="3200" b="1" dirty="0" smtClean="0">
                <a:solidFill>
                  <a:srgbClr val="0000FF"/>
                </a:solidFill>
              </a:rPr>
              <a:t>      </a:t>
            </a:r>
          </a:p>
          <a:p>
            <a:pPr algn="just"/>
            <a:r>
              <a:rPr lang="en-US" b="1" dirty="0" smtClean="0">
                <a:solidFill>
                  <a:srgbClr val="002060"/>
                </a:solidFill>
              </a:rPr>
              <a:t>           Implies that the generators of e-waste has to give this waste only to a</a:t>
            </a:r>
          </a:p>
          <a:p>
            <a:pPr algn="just"/>
            <a:r>
              <a:rPr lang="en-US" b="1" dirty="0" smtClean="0">
                <a:solidFill>
                  <a:srgbClr val="002060"/>
                </a:solidFill>
              </a:rPr>
              <a:t>           registered </a:t>
            </a:r>
            <a:r>
              <a:rPr lang="en-US" b="1" dirty="0">
                <a:solidFill>
                  <a:srgbClr val="002060"/>
                </a:solidFill>
              </a:rPr>
              <a:t>recyclers who has the environmentally sound facilities </a:t>
            </a:r>
            <a:r>
              <a:rPr lang="en-US" b="1" dirty="0" smtClean="0">
                <a:solidFill>
                  <a:srgbClr val="002060"/>
                </a:solidFill>
              </a:rPr>
              <a:t>for</a:t>
            </a:r>
          </a:p>
          <a:p>
            <a:pPr algn="just"/>
            <a:r>
              <a:rPr lang="en-US" b="1" dirty="0" smtClean="0">
                <a:solidFill>
                  <a:srgbClr val="002060"/>
                </a:solidFill>
              </a:rPr>
              <a:t>           dismantling </a:t>
            </a:r>
            <a:r>
              <a:rPr lang="en-US" b="1" dirty="0">
                <a:solidFill>
                  <a:srgbClr val="002060"/>
                </a:solidFill>
              </a:rPr>
              <a:t>&amp; recycling of e-waste </a:t>
            </a:r>
            <a:endParaRPr lang="en-SG" b="1" dirty="0">
              <a:solidFill>
                <a:srgbClr val="00206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3"/>
          <p:cNvSpPr txBox="1">
            <a:spLocks noChangeArrowheads="1"/>
          </p:cNvSpPr>
          <p:nvPr/>
        </p:nvSpPr>
        <p:spPr bwMode="auto">
          <a:xfrm>
            <a:off x="0" y="161925"/>
            <a:ext cx="9144000" cy="585788"/>
          </a:xfrm>
          <a:prstGeom prst="rect">
            <a:avLst/>
          </a:prstGeom>
          <a:noFill/>
          <a:ln w="9525">
            <a:noFill/>
            <a:miter lim="800000"/>
            <a:headEnd/>
            <a:tailEnd/>
          </a:ln>
        </p:spPr>
        <p:txBody>
          <a:bodyPr>
            <a:spAutoFit/>
          </a:bodyPr>
          <a:lstStyle/>
          <a:p>
            <a:pPr algn="ctr"/>
            <a:r>
              <a:rPr lang="en-US" sz="3200" b="1" dirty="0">
                <a:solidFill>
                  <a:srgbClr val="0000FF"/>
                </a:solidFill>
                <a:latin typeface="Arial Rounded MT Bold" pitchFamily="34" charset="0"/>
              </a:rPr>
              <a:t>Responsibilities of Dismantler &amp; Recycler</a:t>
            </a:r>
            <a:endParaRPr lang="en-IN" sz="3200" b="1" dirty="0">
              <a:solidFill>
                <a:srgbClr val="0000FF"/>
              </a:solidFill>
              <a:latin typeface="Arial Rounded MT Bold" pitchFamily="34" charset="0"/>
            </a:endParaRPr>
          </a:p>
        </p:txBody>
      </p:sp>
      <p:sp>
        <p:nvSpPr>
          <p:cNvPr id="20483" name="Rectangle 4"/>
          <p:cNvSpPr>
            <a:spLocks noChangeArrowheads="1"/>
          </p:cNvSpPr>
          <p:nvPr/>
        </p:nvSpPr>
        <p:spPr bwMode="auto">
          <a:xfrm>
            <a:off x="107950" y="930275"/>
            <a:ext cx="8928100" cy="5406608"/>
          </a:xfrm>
          <a:prstGeom prst="rect">
            <a:avLst/>
          </a:prstGeom>
          <a:noFill/>
          <a:ln w="9525">
            <a:noFill/>
            <a:miter lim="800000"/>
            <a:headEnd/>
            <a:tailEnd/>
          </a:ln>
        </p:spPr>
        <p:txBody>
          <a:bodyPr>
            <a:spAutoFit/>
          </a:bodyPr>
          <a:lstStyle/>
          <a:p>
            <a:pPr marL="342900" indent="-342900" algn="just">
              <a:spcAft>
                <a:spcPts val="1000"/>
              </a:spcAft>
              <a:buFont typeface="Wingdings" pitchFamily="2" charset="2"/>
              <a:buChar char=""/>
            </a:pPr>
            <a:r>
              <a:rPr lang="en-US" sz="2400" b="1" dirty="0">
                <a:solidFill>
                  <a:srgbClr val="0000FF"/>
                </a:solidFill>
                <a:ea typeface="Times New Roman" pitchFamily="18" charset="0"/>
                <a:cs typeface="Mangal" pitchFamily="18" charset="0"/>
              </a:rPr>
              <a:t>To </a:t>
            </a:r>
            <a:r>
              <a:rPr lang="en-US" sz="2400" b="1" dirty="0">
                <a:solidFill>
                  <a:srgbClr val="FF0000"/>
                </a:solidFill>
                <a:ea typeface="Times New Roman" pitchFamily="18" charset="0"/>
                <a:cs typeface="Mangal" pitchFamily="18" charset="0"/>
              </a:rPr>
              <a:t>obtain authorization and registration </a:t>
            </a:r>
            <a:r>
              <a:rPr lang="en-US" sz="2400" b="1" dirty="0">
                <a:solidFill>
                  <a:srgbClr val="0000FF"/>
                </a:solidFill>
                <a:ea typeface="Times New Roman" pitchFamily="18" charset="0"/>
                <a:cs typeface="Mangal" pitchFamily="18" charset="0"/>
              </a:rPr>
              <a:t>from the </a:t>
            </a:r>
            <a:r>
              <a:rPr lang="en-US" sz="2400" b="1" dirty="0" smtClean="0">
                <a:solidFill>
                  <a:srgbClr val="0000FF"/>
                </a:solidFill>
                <a:ea typeface="Times New Roman" pitchFamily="18" charset="0"/>
                <a:cs typeface="Mangal" pitchFamily="18" charset="0"/>
              </a:rPr>
              <a:t>SPCB/PCC (rule 9 &amp; 11) </a:t>
            </a:r>
            <a:endParaRPr lang="en-IN" sz="2400" b="1" dirty="0">
              <a:solidFill>
                <a:srgbClr val="0000FF"/>
              </a:solidFill>
              <a:latin typeface="Calibri" pitchFamily="34" charset="0"/>
              <a:ea typeface="Calibri" pitchFamily="34" charset="0"/>
              <a:cs typeface="Mangal" pitchFamily="18" charset="0"/>
            </a:endParaRPr>
          </a:p>
          <a:p>
            <a:pPr marL="342900" indent="-342900" algn="just">
              <a:spcAft>
                <a:spcPts val="1000"/>
              </a:spcAft>
              <a:buFont typeface="Wingdings" pitchFamily="2" charset="2"/>
              <a:buChar char=""/>
            </a:pPr>
            <a:r>
              <a:rPr lang="en-US" sz="2400" b="1" dirty="0">
                <a:solidFill>
                  <a:srgbClr val="0000FF"/>
                </a:solidFill>
                <a:ea typeface="Times New Roman" pitchFamily="18" charset="0"/>
                <a:cs typeface="Mangal" pitchFamily="18" charset="0"/>
              </a:rPr>
              <a:t>To ensure that no damage is caused to the environment during storage and transportation of </a:t>
            </a:r>
            <a:r>
              <a:rPr lang="en-US" sz="2400" b="1" dirty="0" smtClean="0">
                <a:solidFill>
                  <a:srgbClr val="0000FF"/>
                </a:solidFill>
                <a:ea typeface="Times New Roman" pitchFamily="18" charset="0"/>
                <a:cs typeface="Mangal" pitchFamily="18" charset="0"/>
              </a:rPr>
              <a:t>e-waste</a:t>
            </a:r>
          </a:p>
          <a:p>
            <a:pPr marL="342900" lvl="0" indent="-342900" algn="just">
              <a:spcAft>
                <a:spcPts val="1000"/>
              </a:spcAft>
              <a:buFont typeface="Wingdings" pitchFamily="2" charset="2"/>
              <a:buChar char=""/>
            </a:pPr>
            <a:r>
              <a:rPr lang="en-US" sz="2400" b="1" dirty="0" smtClean="0">
                <a:solidFill>
                  <a:srgbClr val="0000FF"/>
                </a:solidFill>
                <a:ea typeface="Times New Roman" pitchFamily="18" charset="0"/>
                <a:cs typeface="Mangal" pitchFamily="18" charset="0"/>
              </a:rPr>
              <a:t> To ensure that the dismantling/recycling  processes do not have any adverse effect on the health and the environment</a:t>
            </a:r>
            <a:endParaRPr lang="en-SG" sz="2400" b="1" dirty="0" smtClean="0">
              <a:solidFill>
                <a:srgbClr val="0000FF"/>
              </a:solidFill>
              <a:ea typeface="Times New Roman" pitchFamily="18" charset="0"/>
              <a:cs typeface="Mangal" pitchFamily="18" charset="0"/>
            </a:endParaRPr>
          </a:p>
          <a:p>
            <a:pPr marL="342900" indent="-342900" algn="just">
              <a:spcAft>
                <a:spcPts val="1000"/>
              </a:spcAft>
              <a:buFont typeface="Wingdings" pitchFamily="2" charset="2"/>
              <a:buChar char=""/>
            </a:pPr>
            <a:r>
              <a:rPr lang="en-US" sz="2400" b="1" dirty="0" smtClean="0">
                <a:solidFill>
                  <a:srgbClr val="0000FF"/>
                </a:solidFill>
                <a:ea typeface="Times New Roman" pitchFamily="18" charset="0"/>
                <a:cs typeface="Mangal" pitchFamily="18" charset="0"/>
              </a:rPr>
              <a:t>To </a:t>
            </a:r>
            <a:r>
              <a:rPr lang="en-US" sz="2400" b="1" dirty="0">
                <a:solidFill>
                  <a:srgbClr val="0000FF"/>
                </a:solidFill>
                <a:ea typeface="Times New Roman" pitchFamily="18" charset="0"/>
                <a:cs typeface="Mangal" pitchFamily="18" charset="0"/>
              </a:rPr>
              <a:t>ensure that the facilities and dismantling  &amp; recycling processes are in accordance with the standards or guidelines published by the </a:t>
            </a:r>
            <a:r>
              <a:rPr lang="en-US" sz="2400" b="1" dirty="0" smtClean="0">
                <a:solidFill>
                  <a:srgbClr val="0000FF"/>
                </a:solidFill>
                <a:ea typeface="Times New Roman" pitchFamily="18" charset="0"/>
                <a:cs typeface="Mangal" pitchFamily="18" charset="0"/>
              </a:rPr>
              <a:t>CPCB </a:t>
            </a:r>
            <a:r>
              <a:rPr lang="en-US" sz="2400" b="1" dirty="0">
                <a:solidFill>
                  <a:srgbClr val="0000FF"/>
                </a:solidFill>
                <a:ea typeface="Times New Roman" pitchFamily="18" charset="0"/>
                <a:cs typeface="Mangal" pitchFamily="18" charset="0"/>
              </a:rPr>
              <a:t>from time to time</a:t>
            </a:r>
          </a:p>
          <a:p>
            <a:pPr marL="342900" indent="-342900" algn="just">
              <a:spcAft>
                <a:spcPts val="1000"/>
              </a:spcAft>
              <a:buFont typeface="Wingdings" pitchFamily="2" charset="2"/>
              <a:buChar char=""/>
            </a:pPr>
            <a:r>
              <a:rPr lang="en-US" sz="2400" b="1" dirty="0">
                <a:solidFill>
                  <a:srgbClr val="0000FF"/>
                </a:solidFill>
                <a:ea typeface="Times New Roman" pitchFamily="18" charset="0"/>
                <a:cs typeface="Mangal" pitchFamily="18" charset="0"/>
              </a:rPr>
              <a:t>Dismantler to ensure that dismantled e-waste are segregated and sent to the registered recycling facilities for recovery of </a:t>
            </a:r>
            <a:r>
              <a:rPr lang="en-US" sz="2400" b="1" dirty="0" smtClean="0">
                <a:solidFill>
                  <a:srgbClr val="0000FF"/>
                </a:solidFill>
                <a:ea typeface="Times New Roman" pitchFamily="18" charset="0"/>
                <a:cs typeface="Mangal" pitchFamily="18" charset="0"/>
              </a:rPr>
              <a:t>materials</a:t>
            </a:r>
            <a:endParaRPr lang="en-US" sz="2400" b="1" dirty="0">
              <a:solidFill>
                <a:srgbClr val="0000FF"/>
              </a:solidFill>
              <a:ea typeface="Times New Roman" pitchFamily="18" charset="0"/>
              <a:cs typeface="Mangal"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3"/>
          <p:cNvSpPr txBox="1">
            <a:spLocks noChangeArrowheads="1"/>
          </p:cNvSpPr>
          <p:nvPr/>
        </p:nvSpPr>
        <p:spPr bwMode="auto">
          <a:xfrm>
            <a:off x="0" y="100013"/>
            <a:ext cx="9144000" cy="830262"/>
          </a:xfrm>
          <a:prstGeom prst="rect">
            <a:avLst/>
          </a:prstGeom>
          <a:noFill/>
          <a:ln w="9525">
            <a:noFill/>
            <a:miter lim="800000"/>
            <a:headEnd/>
            <a:tailEnd/>
          </a:ln>
        </p:spPr>
        <p:txBody>
          <a:bodyPr>
            <a:spAutoFit/>
          </a:bodyPr>
          <a:lstStyle/>
          <a:p>
            <a:pPr algn="ctr"/>
            <a:r>
              <a:rPr lang="en-US" sz="3200" b="1" dirty="0">
                <a:solidFill>
                  <a:srgbClr val="0000FF"/>
                </a:solidFill>
                <a:latin typeface="Arial Rounded MT Bold" pitchFamily="34" charset="0"/>
              </a:rPr>
              <a:t>Responsibilities of Dismantler &amp; Recycler</a:t>
            </a:r>
            <a:endParaRPr lang="en-IN" sz="3200" b="1" dirty="0">
              <a:solidFill>
                <a:srgbClr val="0000FF"/>
              </a:solidFill>
              <a:latin typeface="Arial Rounded MT Bold" pitchFamily="34" charset="0"/>
            </a:endParaRPr>
          </a:p>
          <a:p>
            <a:pPr algn="r"/>
            <a:r>
              <a:rPr lang="en-US" sz="1600" b="1" dirty="0" err="1">
                <a:solidFill>
                  <a:srgbClr val="FF0000"/>
                </a:solidFill>
                <a:latin typeface="Arial Rounded MT Bold" pitchFamily="34" charset="0"/>
              </a:rPr>
              <a:t>Contd</a:t>
            </a:r>
            <a:r>
              <a:rPr lang="en-US" sz="1600" b="1" dirty="0">
                <a:solidFill>
                  <a:srgbClr val="FF0000"/>
                </a:solidFill>
                <a:latin typeface="Arial Rounded MT Bold" pitchFamily="34" charset="0"/>
              </a:rPr>
              <a:t>……</a:t>
            </a:r>
            <a:endParaRPr lang="en-IN" sz="1600" b="1" dirty="0">
              <a:solidFill>
                <a:srgbClr val="FF0000"/>
              </a:solidFill>
              <a:latin typeface="Arial Rounded MT Bold" pitchFamily="34" charset="0"/>
            </a:endParaRPr>
          </a:p>
        </p:txBody>
      </p:sp>
      <p:sp>
        <p:nvSpPr>
          <p:cNvPr id="21507" name="Rectangle 4"/>
          <p:cNvSpPr>
            <a:spLocks noChangeArrowheads="1"/>
          </p:cNvSpPr>
          <p:nvPr/>
        </p:nvSpPr>
        <p:spPr bwMode="auto">
          <a:xfrm>
            <a:off x="107950" y="1064316"/>
            <a:ext cx="8856663" cy="4879284"/>
          </a:xfrm>
          <a:prstGeom prst="rect">
            <a:avLst/>
          </a:prstGeom>
          <a:noFill/>
          <a:ln w="9525">
            <a:noFill/>
            <a:miter lim="800000"/>
            <a:headEnd/>
            <a:tailEnd/>
          </a:ln>
        </p:spPr>
        <p:txBody>
          <a:bodyPr>
            <a:spAutoFit/>
          </a:bodyPr>
          <a:lstStyle/>
          <a:p>
            <a:pPr marL="342900" indent="-342900" algn="just">
              <a:lnSpc>
                <a:spcPct val="115000"/>
              </a:lnSpc>
              <a:spcAft>
                <a:spcPts val="1000"/>
              </a:spcAft>
              <a:buFont typeface="Wingdings" pitchFamily="2" charset="2"/>
              <a:buChar char=""/>
            </a:pPr>
            <a:r>
              <a:rPr lang="en-US" sz="2300" b="1" dirty="0" smtClean="0">
                <a:solidFill>
                  <a:srgbClr val="0000FF"/>
                </a:solidFill>
                <a:ea typeface="Times New Roman" pitchFamily="18" charset="0"/>
                <a:cs typeface="Mangal" pitchFamily="18" charset="0"/>
              </a:rPr>
              <a:t>Dismantlers </a:t>
            </a:r>
            <a:r>
              <a:rPr lang="en-US" sz="2300" b="1" dirty="0">
                <a:solidFill>
                  <a:srgbClr val="0000FF"/>
                </a:solidFill>
                <a:ea typeface="Times New Roman" pitchFamily="18" charset="0"/>
                <a:cs typeface="Mangal" pitchFamily="18" charset="0"/>
              </a:rPr>
              <a:t>shall not process any e-waste for recovery and/or refining of materials, unless registered as recycler for refining and recovery of materials.</a:t>
            </a:r>
            <a:endParaRPr lang="en-IN" sz="2300" b="1" dirty="0">
              <a:solidFill>
                <a:srgbClr val="0000FF"/>
              </a:solidFill>
              <a:latin typeface="Calibri" pitchFamily="34" charset="0"/>
              <a:ea typeface="Times New Roman" pitchFamily="18" charset="0"/>
              <a:cs typeface="Mangal" pitchFamily="18" charset="0"/>
            </a:endParaRPr>
          </a:p>
          <a:p>
            <a:pPr marL="342900" indent="-342900" algn="just">
              <a:lnSpc>
                <a:spcPct val="115000"/>
              </a:lnSpc>
              <a:spcAft>
                <a:spcPts val="1000"/>
              </a:spcAft>
              <a:buFont typeface="Wingdings" pitchFamily="2" charset="2"/>
              <a:buChar char=""/>
            </a:pPr>
            <a:r>
              <a:rPr lang="en-US" sz="2400" b="1" dirty="0" smtClean="0">
                <a:solidFill>
                  <a:srgbClr val="0000FF"/>
                </a:solidFill>
                <a:ea typeface="Times New Roman" pitchFamily="18" charset="0"/>
                <a:cs typeface="Mangal" pitchFamily="18" charset="0"/>
              </a:rPr>
              <a:t>To make </a:t>
            </a:r>
            <a:r>
              <a:rPr lang="en-US" sz="2400" b="1" dirty="0">
                <a:solidFill>
                  <a:srgbClr val="0000FF"/>
                </a:solidFill>
                <a:ea typeface="Times New Roman" pitchFamily="18" charset="0"/>
                <a:cs typeface="Mangal" pitchFamily="18" charset="0"/>
              </a:rPr>
              <a:t>available all records to the </a:t>
            </a:r>
            <a:r>
              <a:rPr lang="en-US" sz="2400" b="1" dirty="0" smtClean="0">
                <a:solidFill>
                  <a:srgbClr val="0000FF"/>
                </a:solidFill>
                <a:ea typeface="Times New Roman" pitchFamily="18" charset="0"/>
                <a:cs typeface="Mangal" pitchFamily="18" charset="0"/>
              </a:rPr>
              <a:t>CPCB </a:t>
            </a:r>
            <a:r>
              <a:rPr lang="en-US" sz="2400" b="1" dirty="0">
                <a:solidFill>
                  <a:srgbClr val="0000FF"/>
                </a:solidFill>
                <a:ea typeface="Times New Roman" pitchFamily="18" charset="0"/>
                <a:cs typeface="Mangal" pitchFamily="18" charset="0"/>
              </a:rPr>
              <a:t>or </a:t>
            </a:r>
            <a:r>
              <a:rPr lang="en-US" sz="2400" b="1" dirty="0" smtClean="0">
                <a:solidFill>
                  <a:srgbClr val="0000FF"/>
                </a:solidFill>
                <a:ea typeface="Times New Roman" pitchFamily="18" charset="0"/>
                <a:cs typeface="Mangal" pitchFamily="18" charset="0"/>
              </a:rPr>
              <a:t>SPCB/PCC </a:t>
            </a:r>
            <a:r>
              <a:rPr lang="en-US" sz="2400" b="1" dirty="0">
                <a:solidFill>
                  <a:srgbClr val="0000FF"/>
                </a:solidFill>
                <a:ea typeface="Times New Roman" pitchFamily="18" charset="0"/>
                <a:cs typeface="Mangal" pitchFamily="18" charset="0"/>
              </a:rPr>
              <a:t>for inspection</a:t>
            </a:r>
          </a:p>
          <a:p>
            <a:pPr marL="342900" indent="-342900" algn="just">
              <a:lnSpc>
                <a:spcPct val="115000"/>
              </a:lnSpc>
              <a:buFont typeface="Wingdings" pitchFamily="2" charset="2"/>
              <a:buChar char=""/>
            </a:pPr>
            <a:r>
              <a:rPr lang="en-US" sz="2400" b="1" dirty="0" smtClean="0">
                <a:solidFill>
                  <a:srgbClr val="0000FF"/>
                </a:solidFill>
                <a:ea typeface="Times New Roman" pitchFamily="18" charset="0"/>
                <a:cs typeface="Mangal" pitchFamily="18" charset="0"/>
              </a:rPr>
              <a:t>To </a:t>
            </a:r>
            <a:r>
              <a:rPr lang="en-US" sz="2400" b="1" dirty="0">
                <a:solidFill>
                  <a:srgbClr val="0000FF"/>
                </a:solidFill>
                <a:ea typeface="Times New Roman" pitchFamily="18" charset="0"/>
                <a:cs typeface="Mangal" pitchFamily="18" charset="0"/>
              </a:rPr>
              <a:t>ensure that residue generated after recycling is disposed of in a hazardous waste Treatment Storage Disposal Facility (TSDF) </a:t>
            </a:r>
          </a:p>
          <a:p>
            <a:pPr marL="342900" indent="-342900" algn="just">
              <a:lnSpc>
                <a:spcPct val="115000"/>
              </a:lnSpc>
            </a:pPr>
            <a:endParaRPr lang="en-IN" sz="1100" b="1" dirty="0">
              <a:solidFill>
                <a:srgbClr val="0000FF"/>
              </a:solidFill>
              <a:latin typeface="Calibri" pitchFamily="34" charset="0"/>
              <a:ea typeface="Calibri" pitchFamily="34" charset="0"/>
              <a:cs typeface="Mangal" pitchFamily="18" charset="0"/>
            </a:endParaRPr>
          </a:p>
          <a:p>
            <a:pPr marL="342900" indent="-342900" algn="just">
              <a:lnSpc>
                <a:spcPct val="115000"/>
              </a:lnSpc>
              <a:buFont typeface="Wingdings" pitchFamily="2" charset="2"/>
              <a:buChar char=""/>
            </a:pPr>
            <a:r>
              <a:rPr lang="en-US" sz="2400" b="1" dirty="0">
                <a:solidFill>
                  <a:srgbClr val="0000FF"/>
                </a:solidFill>
                <a:ea typeface="Times New Roman" pitchFamily="18" charset="0"/>
                <a:cs typeface="Mangal" pitchFamily="18" charset="0"/>
              </a:rPr>
              <a:t>To file annual returns in Form 3 </a:t>
            </a:r>
            <a:endParaRPr lang="en-IN" sz="2400" b="1" dirty="0">
              <a:solidFill>
                <a:srgbClr val="0000FF"/>
              </a:solidFill>
              <a:ea typeface="Times New Roman" pitchFamily="18" charset="0"/>
              <a:cs typeface="Mangal" pitchFamily="18" charset="0"/>
            </a:endParaRPr>
          </a:p>
          <a:p>
            <a:pPr marL="342900" indent="-342900" algn="just">
              <a:lnSpc>
                <a:spcPct val="115000"/>
              </a:lnSpc>
              <a:spcAft>
                <a:spcPts val="1000"/>
              </a:spcAft>
              <a:buFont typeface="Wingdings" pitchFamily="2" charset="2"/>
              <a:buChar char=""/>
            </a:pPr>
            <a:endParaRPr lang="en-IN" sz="2300" b="1" dirty="0">
              <a:solidFill>
                <a:srgbClr val="0000FF"/>
              </a:solidFill>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4"/>
          <p:cNvSpPr txBox="1">
            <a:spLocks noChangeArrowheads="1"/>
          </p:cNvSpPr>
          <p:nvPr/>
        </p:nvSpPr>
        <p:spPr bwMode="auto">
          <a:xfrm>
            <a:off x="214313" y="1214438"/>
            <a:ext cx="8786812" cy="5154612"/>
          </a:xfrm>
          <a:prstGeom prst="rect">
            <a:avLst/>
          </a:prstGeom>
          <a:noFill/>
          <a:ln w="9525">
            <a:noFill/>
            <a:miter lim="800000"/>
            <a:headEnd/>
            <a:tailEnd/>
          </a:ln>
        </p:spPr>
        <p:txBody>
          <a:bodyPr>
            <a:spAutoFit/>
          </a:bodyPr>
          <a:lstStyle/>
          <a:p>
            <a:pPr algn="just">
              <a:spcBef>
                <a:spcPts val="600"/>
              </a:spcBef>
              <a:spcAft>
                <a:spcPts val="600"/>
              </a:spcAft>
              <a:buFont typeface="Wingdings" pitchFamily="2" charset="2"/>
              <a:buChar char="Ø"/>
            </a:pPr>
            <a:r>
              <a:rPr lang="en-US" sz="2400" b="1">
                <a:solidFill>
                  <a:srgbClr val="0000FF"/>
                </a:solidFill>
                <a:latin typeface="Calibri" pitchFamily="34" charset="0"/>
              </a:rPr>
              <a:t>  SPCBs/PCCs  has been assigned the following duties:</a:t>
            </a:r>
          </a:p>
          <a:p>
            <a:pPr lvl="1" algn="just">
              <a:spcBef>
                <a:spcPts val="600"/>
              </a:spcBef>
              <a:spcAft>
                <a:spcPts val="600"/>
              </a:spcAft>
              <a:buFont typeface="Wingdings" pitchFamily="2" charset="2"/>
              <a:buChar char="v"/>
            </a:pPr>
            <a:r>
              <a:rPr lang="en-US" sz="2400" b="1">
                <a:solidFill>
                  <a:srgbClr val="0000FF"/>
                </a:solidFill>
                <a:latin typeface="Calibri" pitchFamily="34" charset="0"/>
              </a:rPr>
              <a:t> preparation of inventory of e-waste</a:t>
            </a:r>
          </a:p>
          <a:p>
            <a:pPr lvl="1" algn="just">
              <a:spcBef>
                <a:spcPts val="600"/>
              </a:spcBef>
              <a:spcAft>
                <a:spcPts val="600"/>
              </a:spcAft>
              <a:buFont typeface="Wingdings" pitchFamily="2" charset="2"/>
              <a:buChar char="v"/>
            </a:pPr>
            <a:r>
              <a:rPr lang="en-US" sz="2400" b="1">
                <a:solidFill>
                  <a:srgbClr val="0000FF"/>
                </a:solidFill>
                <a:latin typeface="Calibri" pitchFamily="34" charset="0"/>
              </a:rPr>
              <a:t> granting  authorization </a:t>
            </a:r>
          </a:p>
          <a:p>
            <a:pPr lvl="1" algn="just">
              <a:spcBef>
                <a:spcPts val="600"/>
              </a:spcBef>
              <a:spcAft>
                <a:spcPts val="600"/>
              </a:spcAft>
              <a:buFont typeface="Wingdings" pitchFamily="2" charset="2"/>
              <a:buChar char="v"/>
            </a:pPr>
            <a:r>
              <a:rPr lang="en-US" sz="2400" b="1">
                <a:solidFill>
                  <a:srgbClr val="0000FF"/>
                </a:solidFill>
                <a:latin typeface="Calibri" pitchFamily="34" charset="0"/>
              </a:rPr>
              <a:t> granting  registration</a:t>
            </a:r>
          </a:p>
          <a:p>
            <a:pPr lvl="1" algn="just">
              <a:spcBef>
                <a:spcPts val="600"/>
              </a:spcBef>
              <a:spcAft>
                <a:spcPts val="600"/>
              </a:spcAft>
              <a:buFont typeface="Wingdings" pitchFamily="2" charset="2"/>
              <a:buChar char="v"/>
            </a:pPr>
            <a:r>
              <a:rPr lang="en-US" sz="2400" b="1">
                <a:solidFill>
                  <a:srgbClr val="0000FF"/>
                </a:solidFill>
                <a:latin typeface="Calibri" pitchFamily="34" charset="0"/>
              </a:rPr>
              <a:t> monitoring of  compliance of authorization and registration</a:t>
            </a:r>
          </a:p>
          <a:p>
            <a:pPr lvl="1" algn="just"/>
            <a:r>
              <a:rPr lang="en-US" sz="2400" b="1">
                <a:solidFill>
                  <a:srgbClr val="0000FF"/>
                </a:solidFill>
                <a:latin typeface="Calibri" pitchFamily="34" charset="0"/>
              </a:rPr>
              <a:t>    conditions</a:t>
            </a:r>
          </a:p>
          <a:p>
            <a:pPr lvl="1" algn="just">
              <a:spcBef>
                <a:spcPts val="600"/>
              </a:spcBef>
              <a:spcAft>
                <a:spcPts val="600"/>
              </a:spcAft>
              <a:buFont typeface="Wingdings" pitchFamily="2" charset="2"/>
              <a:buChar char="v"/>
            </a:pPr>
            <a:r>
              <a:rPr lang="en-US" sz="2400" b="1">
                <a:solidFill>
                  <a:srgbClr val="0000FF"/>
                </a:solidFill>
                <a:latin typeface="Calibri" pitchFamily="34" charset="0"/>
              </a:rPr>
              <a:t> maintaining  information on the conditions imposed for</a:t>
            </a:r>
          </a:p>
          <a:p>
            <a:pPr lvl="1" algn="just"/>
            <a:r>
              <a:rPr lang="en-US" sz="2400" b="1">
                <a:solidFill>
                  <a:srgbClr val="0000FF"/>
                </a:solidFill>
                <a:latin typeface="Calibri" pitchFamily="34" charset="0"/>
              </a:rPr>
              <a:t>    authorization</a:t>
            </a:r>
          </a:p>
          <a:p>
            <a:pPr lvl="1" algn="just">
              <a:spcBef>
                <a:spcPts val="600"/>
              </a:spcBef>
              <a:spcAft>
                <a:spcPts val="600"/>
              </a:spcAft>
              <a:buFont typeface="Wingdings" pitchFamily="2" charset="2"/>
              <a:buChar char="v"/>
            </a:pPr>
            <a:r>
              <a:rPr lang="en-US" sz="2400" b="1">
                <a:solidFill>
                  <a:srgbClr val="0000FF"/>
                </a:solidFill>
                <a:latin typeface="Calibri" pitchFamily="34" charset="0"/>
              </a:rPr>
              <a:t> taking action against violations of these rules</a:t>
            </a:r>
            <a:r>
              <a:rPr lang="en-US">
                <a:latin typeface="Calibri" pitchFamily="34" charset="0"/>
              </a:rPr>
              <a:t> </a:t>
            </a:r>
          </a:p>
          <a:p>
            <a:pPr lvl="1">
              <a:buFont typeface="Wingdings" pitchFamily="2" charset="2"/>
              <a:buChar char="v"/>
            </a:pPr>
            <a:r>
              <a:rPr lang="en-US" sz="2400" b="1">
                <a:solidFill>
                  <a:srgbClr val="0000FF"/>
                </a:solidFill>
                <a:latin typeface="Calibri" pitchFamily="34" charset="0"/>
              </a:rPr>
              <a:t>ensure that collection centre should not store e-waste</a:t>
            </a:r>
          </a:p>
          <a:p>
            <a:pPr lvl="1"/>
            <a:r>
              <a:rPr lang="en-US" sz="2400" b="1">
                <a:solidFill>
                  <a:srgbClr val="0000FF"/>
                </a:solidFill>
                <a:latin typeface="Calibri" pitchFamily="34" charset="0"/>
              </a:rPr>
              <a:t>   for a period  exceeding one hundred and eighty days. </a:t>
            </a:r>
            <a:endParaRPr lang="en-US">
              <a:latin typeface="Calibri" pitchFamily="34" charset="0"/>
            </a:endParaRPr>
          </a:p>
        </p:txBody>
      </p:sp>
      <p:sp>
        <p:nvSpPr>
          <p:cNvPr id="6" name="Rectangle 5"/>
          <p:cNvSpPr/>
          <p:nvPr/>
        </p:nvSpPr>
        <p:spPr>
          <a:xfrm>
            <a:off x="0" y="0"/>
            <a:ext cx="9144000" cy="954088"/>
          </a:xfrm>
          <a:prstGeom prst="rect">
            <a:avLst/>
          </a:prstGeom>
        </p:spPr>
        <p:txBody>
          <a:bodyPr>
            <a:spAutoFit/>
          </a:bodyPr>
          <a:lstStyle/>
          <a:p>
            <a:pPr algn="ctr" fontAlgn="auto">
              <a:spcBef>
                <a:spcPts val="0"/>
              </a:spcBef>
              <a:spcAft>
                <a:spcPts val="0"/>
              </a:spcAft>
              <a:defRPr/>
            </a:pPr>
            <a:r>
              <a:rPr lang="en-US" sz="2800" b="1" dirty="0">
                <a:solidFill>
                  <a:srgbClr val="0000FF"/>
                </a:solidFill>
                <a:effectLst>
                  <a:outerShdw blurRad="38100" dist="38100" dir="2700000" algn="tl">
                    <a:srgbClr val="000000">
                      <a:alpha val="43137"/>
                    </a:srgbClr>
                  </a:outerShdw>
                </a:effectLst>
                <a:latin typeface="Arial Rounded MT Bold" pitchFamily="34" charset="0"/>
                <a:cs typeface="+mn-cs"/>
              </a:rPr>
              <a:t>Responsibility of State Pollution Control Boards/ Pollution Control Committees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23220"/>
          </a:xfrm>
          <a:prstGeom prst="rect">
            <a:avLst/>
          </a:prstGeom>
        </p:spPr>
        <p:txBody>
          <a:bodyPr>
            <a:spAutoFit/>
          </a:bodyPr>
          <a:lstStyle/>
          <a:p>
            <a:pPr algn="ctr" fontAlgn="auto">
              <a:spcBef>
                <a:spcPts val="0"/>
              </a:spcBef>
              <a:spcAft>
                <a:spcPts val="0"/>
              </a:spcAft>
              <a:defRPr/>
            </a:pPr>
            <a:r>
              <a:rPr lang="en-US" sz="2800" b="1" dirty="0">
                <a:solidFill>
                  <a:srgbClr val="0000FF"/>
                </a:solidFill>
                <a:effectLst>
                  <a:outerShdw blurRad="38100" dist="38100" dir="2700000" algn="tl">
                    <a:srgbClr val="000000">
                      <a:alpha val="43137"/>
                    </a:srgbClr>
                  </a:outerShdw>
                </a:effectLst>
                <a:latin typeface="Arial Rounded MT Bold" pitchFamily="34" charset="0"/>
                <a:cs typeface="+mn-cs"/>
              </a:rPr>
              <a:t>Responsibility of </a:t>
            </a:r>
            <a:r>
              <a:rPr lang="en-US" sz="2800" b="1" dirty="0" smtClean="0">
                <a:solidFill>
                  <a:srgbClr val="0000FF"/>
                </a:solidFill>
                <a:effectLst>
                  <a:outerShdw blurRad="38100" dist="38100" dir="2700000" algn="tl">
                    <a:srgbClr val="000000">
                      <a:alpha val="43137"/>
                    </a:srgbClr>
                  </a:outerShdw>
                </a:effectLst>
                <a:latin typeface="Arial Rounded MT Bold" pitchFamily="34" charset="0"/>
                <a:cs typeface="+mn-cs"/>
              </a:rPr>
              <a:t> Central  Pollution </a:t>
            </a:r>
            <a:r>
              <a:rPr lang="en-US" sz="2800" b="1" dirty="0">
                <a:solidFill>
                  <a:srgbClr val="0000FF"/>
                </a:solidFill>
                <a:effectLst>
                  <a:outerShdw blurRad="38100" dist="38100" dir="2700000" algn="tl">
                    <a:srgbClr val="000000">
                      <a:alpha val="43137"/>
                    </a:srgbClr>
                  </a:outerShdw>
                </a:effectLst>
                <a:latin typeface="Arial Rounded MT Bold" pitchFamily="34" charset="0"/>
                <a:cs typeface="+mn-cs"/>
              </a:rPr>
              <a:t>Control </a:t>
            </a:r>
            <a:r>
              <a:rPr lang="en-US" sz="2800" b="1" dirty="0" smtClean="0">
                <a:solidFill>
                  <a:srgbClr val="0000FF"/>
                </a:solidFill>
                <a:effectLst>
                  <a:outerShdw blurRad="38100" dist="38100" dir="2700000" algn="tl">
                    <a:srgbClr val="000000">
                      <a:alpha val="43137"/>
                    </a:srgbClr>
                  </a:outerShdw>
                </a:effectLst>
                <a:latin typeface="Arial Rounded MT Bold" pitchFamily="34" charset="0"/>
                <a:cs typeface="+mn-cs"/>
              </a:rPr>
              <a:t>Boards</a:t>
            </a:r>
            <a:endParaRPr lang="en-US" sz="2800" b="1" dirty="0">
              <a:solidFill>
                <a:srgbClr val="0000FF"/>
              </a:solidFill>
              <a:effectLst>
                <a:outerShdw blurRad="38100" dist="38100" dir="2700000" algn="tl">
                  <a:srgbClr val="000000">
                    <a:alpha val="43137"/>
                  </a:srgbClr>
                </a:outerShdw>
              </a:effectLst>
              <a:latin typeface="Arial Rounded MT Bold" pitchFamily="34" charset="0"/>
              <a:cs typeface="+mn-cs"/>
            </a:endParaRPr>
          </a:p>
        </p:txBody>
      </p:sp>
      <p:sp>
        <p:nvSpPr>
          <p:cNvPr id="5" name="TextBox 4"/>
          <p:cNvSpPr txBox="1"/>
          <p:nvPr/>
        </p:nvSpPr>
        <p:spPr>
          <a:xfrm>
            <a:off x="0" y="990600"/>
            <a:ext cx="9144000" cy="5262979"/>
          </a:xfrm>
          <a:prstGeom prst="rect">
            <a:avLst/>
          </a:prstGeom>
          <a:noFill/>
        </p:spPr>
        <p:txBody>
          <a:bodyPr wrap="square" rtlCol="0">
            <a:spAutoFit/>
          </a:bodyPr>
          <a:lstStyle/>
          <a:p>
            <a:pPr marL="625475" lvl="0" indent="-457200" algn="just">
              <a:buFont typeface="Wingdings" pitchFamily="2" charset="2"/>
              <a:buChar char="Ø"/>
            </a:pPr>
            <a:r>
              <a:rPr lang="en-US" sz="2400" b="1" dirty="0" smtClean="0">
                <a:solidFill>
                  <a:srgbClr val="0000FF"/>
                </a:solidFill>
              </a:rPr>
              <a:t>Coordination with State Pollution Control Boards/ Committees of Union territories</a:t>
            </a:r>
          </a:p>
          <a:p>
            <a:pPr marL="625475" lvl="0" indent="-457200" algn="just"/>
            <a:endParaRPr lang="en-SG" sz="2400" b="1" dirty="0" smtClean="0">
              <a:solidFill>
                <a:srgbClr val="0000FF"/>
              </a:solidFill>
            </a:endParaRPr>
          </a:p>
          <a:p>
            <a:pPr marL="625475" lvl="0" indent="-457200" algn="just">
              <a:buFont typeface="Wingdings" pitchFamily="2" charset="2"/>
              <a:buChar char="Ø"/>
            </a:pPr>
            <a:r>
              <a:rPr lang="en-US" sz="2400" b="1" dirty="0" smtClean="0">
                <a:solidFill>
                  <a:srgbClr val="0000FF"/>
                </a:solidFill>
              </a:rPr>
              <a:t>Preparation of Guidelines for Environmentally Sound Management of e-waste</a:t>
            </a:r>
          </a:p>
          <a:p>
            <a:pPr marL="625475" lvl="0" indent="-457200" algn="just">
              <a:buFont typeface="Wingdings" pitchFamily="2" charset="2"/>
              <a:buChar char="Ø"/>
            </a:pPr>
            <a:endParaRPr lang="en-SG" sz="2400" b="1" dirty="0" smtClean="0">
              <a:solidFill>
                <a:srgbClr val="0000FF"/>
              </a:solidFill>
            </a:endParaRPr>
          </a:p>
          <a:p>
            <a:pPr marL="625475" lvl="0" indent="-457200" algn="just">
              <a:buFont typeface="Wingdings" pitchFamily="2" charset="2"/>
              <a:buChar char="Ø"/>
            </a:pPr>
            <a:r>
              <a:rPr lang="en-US" sz="2400" b="1" dirty="0" smtClean="0">
                <a:solidFill>
                  <a:srgbClr val="0000FF"/>
                </a:solidFill>
              </a:rPr>
              <a:t>Conduct assessment of e-waste generation and processing</a:t>
            </a:r>
          </a:p>
          <a:p>
            <a:pPr marL="625475" lvl="0" indent="-457200" algn="just">
              <a:buFont typeface="Wingdings" pitchFamily="2" charset="2"/>
              <a:buChar char="Ø"/>
            </a:pPr>
            <a:endParaRPr lang="en-SG" sz="2400" b="1" dirty="0" smtClean="0">
              <a:solidFill>
                <a:srgbClr val="0000FF"/>
              </a:solidFill>
            </a:endParaRPr>
          </a:p>
          <a:p>
            <a:pPr marL="625475" lvl="0" indent="-457200" algn="just">
              <a:buFont typeface="Wingdings" pitchFamily="2" charset="2"/>
              <a:buChar char="Ø"/>
            </a:pPr>
            <a:r>
              <a:rPr lang="en-US" sz="2400" b="1" dirty="0" smtClean="0">
                <a:solidFill>
                  <a:srgbClr val="0000FF"/>
                </a:solidFill>
              </a:rPr>
              <a:t>Recommend standards and specifications for processing and recycling e-waste</a:t>
            </a:r>
          </a:p>
          <a:p>
            <a:pPr marL="625475" lvl="0" indent="-457200" algn="just">
              <a:buFont typeface="Wingdings" pitchFamily="2" charset="2"/>
              <a:buChar char="Ø"/>
            </a:pPr>
            <a:endParaRPr lang="en-SG" sz="2400" b="1" dirty="0" smtClean="0">
              <a:solidFill>
                <a:srgbClr val="0000FF"/>
              </a:solidFill>
            </a:endParaRPr>
          </a:p>
          <a:p>
            <a:pPr marL="625475" lvl="0" indent="-457200" algn="just">
              <a:buFont typeface="Wingdings" pitchFamily="2" charset="2"/>
              <a:buChar char="Ø"/>
            </a:pPr>
            <a:r>
              <a:rPr lang="en-US" sz="2400" b="1" dirty="0" smtClean="0">
                <a:solidFill>
                  <a:srgbClr val="0000FF"/>
                </a:solidFill>
              </a:rPr>
              <a:t>Documentation, compilation of data on e-waste and uploading on websites of Central Pollution Control Board</a:t>
            </a:r>
            <a:endParaRPr lang="en-SG" sz="2400" b="1" dirty="0" smtClean="0">
              <a:solidFill>
                <a:srgbClr val="0000FF"/>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143000"/>
            <a:ext cx="8305800" cy="5632311"/>
          </a:xfrm>
          <a:prstGeom prst="rect">
            <a:avLst/>
          </a:prstGeom>
        </p:spPr>
        <p:txBody>
          <a:bodyPr wrap="square">
            <a:spAutoFit/>
          </a:bodyPr>
          <a:lstStyle/>
          <a:p>
            <a:pPr marL="625475" lvl="0" indent="-528638" algn="just">
              <a:buFont typeface="Wingdings" pitchFamily="2" charset="2"/>
              <a:buChar char="Ø"/>
            </a:pPr>
            <a:r>
              <a:rPr lang="en-US" sz="2400" b="1" dirty="0" smtClean="0">
                <a:solidFill>
                  <a:srgbClr val="0000FF"/>
                </a:solidFill>
              </a:rPr>
              <a:t>Conducting training &amp; awareness </a:t>
            </a:r>
            <a:r>
              <a:rPr lang="en-US" sz="2400" b="1" dirty="0" err="1" smtClean="0">
                <a:solidFill>
                  <a:srgbClr val="0000FF"/>
                </a:solidFill>
              </a:rPr>
              <a:t>programmes</a:t>
            </a:r>
            <a:endParaRPr lang="en-US" sz="2400" b="1" dirty="0" smtClean="0">
              <a:solidFill>
                <a:srgbClr val="0000FF"/>
              </a:solidFill>
            </a:endParaRPr>
          </a:p>
          <a:p>
            <a:pPr marL="625475" lvl="0" indent="-528638" algn="just">
              <a:buFont typeface="Wingdings" pitchFamily="2" charset="2"/>
              <a:buChar char="Ø"/>
            </a:pPr>
            <a:endParaRPr lang="en-SG" sz="2400" b="1" dirty="0" smtClean="0">
              <a:solidFill>
                <a:srgbClr val="0000FF"/>
              </a:solidFill>
            </a:endParaRPr>
          </a:p>
          <a:p>
            <a:pPr marL="625475" lvl="0" indent="-528638" algn="just">
              <a:buFont typeface="Wingdings" pitchFamily="2" charset="2"/>
              <a:buChar char="Ø"/>
            </a:pPr>
            <a:r>
              <a:rPr lang="en-US" sz="2400" b="1" dirty="0" smtClean="0">
                <a:solidFill>
                  <a:srgbClr val="0000FF"/>
                </a:solidFill>
              </a:rPr>
              <a:t>Submit Annual Report to the Ministry of Environment &amp; Forests</a:t>
            </a:r>
          </a:p>
          <a:p>
            <a:pPr marL="625475" lvl="0" indent="-528638" algn="just">
              <a:buFont typeface="Wingdings" pitchFamily="2" charset="2"/>
              <a:buChar char="Ø"/>
            </a:pPr>
            <a:endParaRPr lang="en-SG" sz="2400" b="1" dirty="0" smtClean="0">
              <a:solidFill>
                <a:srgbClr val="0000FF"/>
              </a:solidFill>
            </a:endParaRPr>
          </a:p>
          <a:p>
            <a:pPr marL="625475" lvl="0" indent="-528638" algn="just">
              <a:buFont typeface="Wingdings" pitchFamily="2" charset="2"/>
              <a:buChar char="Ø"/>
            </a:pPr>
            <a:r>
              <a:rPr lang="en-US" sz="2400" b="1" dirty="0" smtClean="0">
                <a:solidFill>
                  <a:srgbClr val="0000FF"/>
                </a:solidFill>
              </a:rPr>
              <a:t>Enforcement of provisions regarding reduction in use of hazardous substances in manufacture of electrical and electronic equipment </a:t>
            </a:r>
          </a:p>
          <a:p>
            <a:pPr marL="625475" lvl="0" indent="-528638" algn="just">
              <a:buFont typeface="Wingdings" pitchFamily="2" charset="2"/>
              <a:buChar char="Ø"/>
            </a:pPr>
            <a:endParaRPr lang="en-SG" sz="2400" b="1" dirty="0" smtClean="0">
              <a:solidFill>
                <a:srgbClr val="0000FF"/>
              </a:solidFill>
            </a:endParaRPr>
          </a:p>
          <a:p>
            <a:pPr marL="625475" lvl="0" indent="-528638" algn="just">
              <a:buFont typeface="Wingdings" pitchFamily="2" charset="2"/>
              <a:buChar char="Ø"/>
            </a:pPr>
            <a:r>
              <a:rPr lang="en-US" sz="2400" b="1" dirty="0" smtClean="0">
                <a:solidFill>
                  <a:srgbClr val="0000FF"/>
                </a:solidFill>
              </a:rPr>
              <a:t>Initiatives for IT industry for reducing hazardous   substances</a:t>
            </a:r>
          </a:p>
          <a:p>
            <a:pPr marL="625475" lvl="0" indent="-528638" algn="just"/>
            <a:endParaRPr lang="en-SG" sz="2400" b="1" dirty="0" smtClean="0">
              <a:solidFill>
                <a:srgbClr val="0000FF"/>
              </a:solidFill>
            </a:endParaRPr>
          </a:p>
          <a:p>
            <a:pPr marL="625475" lvl="0" indent="-528638" algn="just">
              <a:buFont typeface="Wingdings" pitchFamily="2" charset="2"/>
              <a:buChar char="Ø"/>
            </a:pPr>
            <a:r>
              <a:rPr lang="en-US" sz="2400" b="1" dirty="0" smtClean="0">
                <a:solidFill>
                  <a:srgbClr val="0000FF"/>
                </a:solidFill>
              </a:rPr>
              <a:t>Set targets for compliance to the reduction in use of hazardous substance in manufacture of electrical and electronic equipment </a:t>
            </a:r>
            <a:endParaRPr lang="en-SG" sz="2400" b="1" dirty="0" smtClean="0">
              <a:solidFill>
                <a:srgbClr val="0000FF"/>
              </a:solidFill>
            </a:endParaRPr>
          </a:p>
        </p:txBody>
      </p:sp>
      <p:sp>
        <p:nvSpPr>
          <p:cNvPr id="5" name="Rectangle 4"/>
          <p:cNvSpPr/>
          <p:nvPr/>
        </p:nvSpPr>
        <p:spPr>
          <a:xfrm>
            <a:off x="0" y="0"/>
            <a:ext cx="9144000" cy="954107"/>
          </a:xfrm>
          <a:prstGeom prst="rect">
            <a:avLst/>
          </a:prstGeom>
        </p:spPr>
        <p:txBody>
          <a:bodyPr>
            <a:spAutoFit/>
          </a:bodyPr>
          <a:lstStyle/>
          <a:p>
            <a:pPr algn="ctr" fontAlgn="auto">
              <a:spcBef>
                <a:spcPts val="0"/>
              </a:spcBef>
              <a:spcAft>
                <a:spcPts val="0"/>
              </a:spcAft>
              <a:defRPr/>
            </a:pPr>
            <a:r>
              <a:rPr lang="en-US" sz="2800" b="1" dirty="0">
                <a:solidFill>
                  <a:srgbClr val="0000FF"/>
                </a:solidFill>
                <a:effectLst>
                  <a:outerShdw blurRad="38100" dist="38100" dir="2700000" algn="tl">
                    <a:srgbClr val="000000">
                      <a:alpha val="43137"/>
                    </a:srgbClr>
                  </a:outerShdw>
                </a:effectLst>
                <a:latin typeface="Arial Rounded MT Bold" pitchFamily="34" charset="0"/>
                <a:cs typeface="+mn-cs"/>
              </a:rPr>
              <a:t>Responsibility of </a:t>
            </a:r>
            <a:r>
              <a:rPr lang="en-US" sz="2800" b="1" dirty="0" smtClean="0">
                <a:solidFill>
                  <a:srgbClr val="0000FF"/>
                </a:solidFill>
                <a:effectLst>
                  <a:outerShdw blurRad="38100" dist="38100" dir="2700000" algn="tl">
                    <a:srgbClr val="000000">
                      <a:alpha val="43137"/>
                    </a:srgbClr>
                  </a:outerShdw>
                </a:effectLst>
                <a:latin typeface="Arial Rounded MT Bold" pitchFamily="34" charset="0"/>
                <a:cs typeface="+mn-cs"/>
              </a:rPr>
              <a:t> Central  Pollution </a:t>
            </a:r>
            <a:r>
              <a:rPr lang="en-US" sz="2800" b="1" dirty="0">
                <a:solidFill>
                  <a:srgbClr val="0000FF"/>
                </a:solidFill>
                <a:effectLst>
                  <a:outerShdw blurRad="38100" dist="38100" dir="2700000" algn="tl">
                    <a:srgbClr val="000000">
                      <a:alpha val="43137"/>
                    </a:srgbClr>
                  </a:outerShdw>
                </a:effectLst>
                <a:latin typeface="Arial Rounded MT Bold" pitchFamily="34" charset="0"/>
                <a:cs typeface="+mn-cs"/>
              </a:rPr>
              <a:t>Control </a:t>
            </a:r>
            <a:r>
              <a:rPr lang="en-US" sz="2800" b="1" dirty="0" smtClean="0">
                <a:solidFill>
                  <a:srgbClr val="0000FF"/>
                </a:solidFill>
                <a:effectLst>
                  <a:outerShdw blurRad="38100" dist="38100" dir="2700000" algn="tl">
                    <a:srgbClr val="000000">
                      <a:alpha val="43137"/>
                    </a:srgbClr>
                  </a:outerShdw>
                </a:effectLst>
                <a:latin typeface="Arial Rounded MT Bold" pitchFamily="34" charset="0"/>
                <a:cs typeface="+mn-cs"/>
              </a:rPr>
              <a:t>Boards</a:t>
            </a:r>
          </a:p>
          <a:p>
            <a:pPr algn="ctr" fontAlgn="auto">
              <a:spcBef>
                <a:spcPts val="0"/>
              </a:spcBef>
              <a:spcAft>
                <a:spcPts val="0"/>
              </a:spcAft>
              <a:defRPr/>
            </a:pPr>
            <a:endParaRPr lang="en-US" sz="2800" b="1" dirty="0">
              <a:solidFill>
                <a:srgbClr val="0000FF"/>
              </a:solidFill>
              <a:effectLst>
                <a:outerShdw blurRad="38100" dist="38100" dir="2700000" algn="tl">
                  <a:srgbClr val="000000">
                    <a:alpha val="43137"/>
                  </a:srgbClr>
                </a:outerShdw>
              </a:effectLst>
              <a:latin typeface="Arial Rounded MT Bold" pitchFamily="34" charset="0"/>
              <a:cs typeface="+mn-cs"/>
            </a:endParaRPr>
          </a:p>
        </p:txBody>
      </p:sp>
      <p:sp>
        <p:nvSpPr>
          <p:cNvPr id="6" name="Rectangle 5"/>
          <p:cNvSpPr/>
          <p:nvPr/>
        </p:nvSpPr>
        <p:spPr>
          <a:xfrm>
            <a:off x="7821202" y="685800"/>
            <a:ext cx="1322798" cy="369332"/>
          </a:xfrm>
          <a:prstGeom prst="rect">
            <a:avLst/>
          </a:prstGeom>
        </p:spPr>
        <p:txBody>
          <a:bodyPr wrap="none">
            <a:spAutoFit/>
          </a:bodyPr>
          <a:lstStyle/>
          <a:p>
            <a:r>
              <a:rPr lang="en-US" b="1" dirty="0" err="1" smtClean="0">
                <a:solidFill>
                  <a:srgbClr val="FF0000"/>
                </a:solidFill>
                <a:latin typeface="Arial Rounded MT Bold" pitchFamily="34" charset="0"/>
              </a:rPr>
              <a:t>Contd</a:t>
            </a:r>
            <a:r>
              <a:rPr lang="en-US" b="1" dirty="0" smtClean="0">
                <a:solidFill>
                  <a:srgbClr val="FF0000"/>
                </a:solidFill>
                <a:latin typeface="Arial Rounded MT Bold" pitchFamily="34" charset="0"/>
              </a:rPr>
              <a:t>……</a:t>
            </a:r>
            <a:endParaRPr lang="en-SG"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2875"/>
            <a:ext cx="9144000" cy="646331"/>
          </a:xfrm>
          <a:prstGeom prst="rect">
            <a:avLst/>
          </a:prstGeom>
          <a:noFill/>
        </p:spPr>
        <p:txBody>
          <a:bodyPr>
            <a:spAutoFit/>
          </a:bodyPr>
          <a:lstStyle/>
          <a:p>
            <a:pPr algn="ctr" fontAlgn="auto">
              <a:spcBef>
                <a:spcPts val="0"/>
              </a:spcBef>
              <a:spcAft>
                <a:spcPts val="0"/>
              </a:spcAft>
              <a:defRPr/>
            </a:pPr>
            <a:r>
              <a:rPr lang="en-US" sz="3600" b="1" dirty="0">
                <a:solidFill>
                  <a:srgbClr val="0000FF"/>
                </a:solidFill>
                <a:effectLst>
                  <a:outerShdw blurRad="38100" dist="38100" dir="2700000" algn="tl">
                    <a:srgbClr val="000000">
                      <a:alpha val="43137"/>
                    </a:srgbClr>
                  </a:outerShdw>
                </a:effectLst>
                <a:latin typeface="Arial Rounded MT Bold" pitchFamily="34" charset="0"/>
                <a:cs typeface="+mn-cs"/>
              </a:rPr>
              <a:t>Responsibility of Municipal Authority</a:t>
            </a:r>
          </a:p>
        </p:txBody>
      </p:sp>
      <p:sp>
        <p:nvSpPr>
          <p:cNvPr id="23555" name="TextBox 4"/>
          <p:cNvSpPr txBox="1">
            <a:spLocks noChangeArrowheads="1"/>
          </p:cNvSpPr>
          <p:nvPr/>
        </p:nvSpPr>
        <p:spPr bwMode="auto">
          <a:xfrm>
            <a:off x="500063" y="1214438"/>
            <a:ext cx="8429625" cy="5816600"/>
          </a:xfrm>
          <a:prstGeom prst="rect">
            <a:avLst/>
          </a:prstGeom>
          <a:noFill/>
          <a:ln w="9525">
            <a:noFill/>
            <a:miter lim="800000"/>
            <a:headEnd/>
            <a:tailEnd/>
          </a:ln>
        </p:spPr>
        <p:txBody>
          <a:bodyPr>
            <a:spAutoFit/>
          </a:bodyPr>
          <a:lstStyle/>
          <a:p>
            <a:pPr algn="just">
              <a:buFont typeface="Wingdings" pitchFamily="2" charset="2"/>
              <a:buChar char="Ø"/>
            </a:pPr>
            <a:r>
              <a:rPr lang="en-US" sz="2800" b="1">
                <a:solidFill>
                  <a:srgbClr val="0000FF"/>
                </a:solidFill>
                <a:latin typeface="Calibri" pitchFamily="34" charset="0"/>
              </a:rPr>
              <a:t> The Municipal Authorities are responsible for:</a:t>
            </a:r>
          </a:p>
          <a:p>
            <a:pPr algn="just"/>
            <a:endParaRPr lang="en-US" sz="2800" b="1">
              <a:solidFill>
                <a:srgbClr val="0000FF"/>
              </a:solidFill>
              <a:latin typeface="Calibri" pitchFamily="34" charset="0"/>
            </a:endParaRPr>
          </a:p>
          <a:p>
            <a:pPr marL="974725" lvl="2" indent="-457200" algn="just">
              <a:buFont typeface="Wingdings" pitchFamily="2" charset="2"/>
              <a:buChar char="v"/>
            </a:pPr>
            <a:r>
              <a:rPr lang="en-US" sz="2800" b="1">
                <a:solidFill>
                  <a:srgbClr val="0000FF"/>
                </a:solidFill>
                <a:latin typeface="Calibri" pitchFamily="34" charset="0"/>
              </a:rPr>
              <a:t>Channelization of e-waste after segregation to either authorized collection centre or dismantler or recycler if found to be mixed with MSW. </a:t>
            </a:r>
          </a:p>
          <a:p>
            <a:pPr marL="974725" lvl="2" indent="-457200" algn="just"/>
            <a:r>
              <a:rPr lang="en-US" sz="2800" b="1">
                <a:solidFill>
                  <a:srgbClr val="0000FF"/>
                </a:solidFill>
                <a:latin typeface="Calibri" pitchFamily="34" charset="0"/>
              </a:rPr>
              <a:t> </a:t>
            </a:r>
          </a:p>
          <a:p>
            <a:pPr marL="974725" lvl="2" indent="-457200" algn="just">
              <a:buFont typeface="Wingdings" pitchFamily="2" charset="2"/>
              <a:buChar char="v"/>
            </a:pPr>
            <a:r>
              <a:rPr lang="en-US" sz="2800" b="1">
                <a:solidFill>
                  <a:srgbClr val="0000FF"/>
                </a:solidFill>
                <a:latin typeface="Calibri" pitchFamily="34" charset="0"/>
              </a:rPr>
              <a:t>Collection and channelization of e-waste generated from non branded or assembled electrical and electronic equipment to either authorized collection centre or dismantler or recycler. </a:t>
            </a:r>
          </a:p>
          <a:p>
            <a:pPr algn="just"/>
            <a:endParaRPr lang="en-US">
              <a:latin typeface="Calibri" pitchFamily="34" charset="0"/>
            </a:endParaRPr>
          </a:p>
          <a:p>
            <a:pPr algn="just"/>
            <a:endParaRPr lang="en-US">
              <a:latin typeface="Calibri"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2131874"/>
            <a:ext cx="9144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hi-IN" sz="4000" b="1" dirty="0" smtClean="0">
                <a:solidFill>
                  <a:srgbClr val="0000FF"/>
                </a:solidFill>
                <a:ea typeface="Times New Roman" pitchFamily="18" charset="0"/>
                <a:cs typeface="Mangal" pitchFamily="18" charset="0"/>
              </a:rPr>
              <a:t>Guidelines</a:t>
            </a:r>
            <a:endParaRPr lang="hi-IN" sz="4000" b="1" dirty="0" smtClean="0">
              <a:solidFill>
                <a:srgbClr val="0000FF"/>
              </a:solidFill>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3200" b="1" dirty="0" smtClean="0">
                <a:solidFill>
                  <a:srgbClr val="0000FF"/>
                </a:solidFill>
                <a:ea typeface="Times New Roman" pitchFamily="18" charset="0"/>
              </a:rPr>
              <a:t>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hi-IN" sz="3600" b="1" i="0" u="none" strike="noStrike" cap="none" normalizeH="0" baseline="0" dirty="0" smtClean="0">
                <a:ln>
                  <a:noFill/>
                </a:ln>
                <a:solidFill>
                  <a:srgbClr val="0000FF"/>
                </a:solidFill>
                <a:effectLst/>
                <a:ea typeface="Times New Roman" pitchFamily="18" charset="0"/>
                <a:cs typeface="Mangal" pitchFamily="18" charset="0"/>
              </a:rPr>
              <a:t>Implementation of E-Waste Rules 2011</a:t>
            </a:r>
            <a:endParaRPr kumimoji="0" lang="en-US" sz="1100" b="1" i="0" u="none" strike="noStrike" cap="none" normalizeH="0" baseline="0" dirty="0" smtClean="0">
              <a:ln>
                <a:noFill/>
              </a:ln>
              <a:solidFill>
                <a:srgbClr val="0000FF"/>
              </a:solidFill>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667000"/>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01700" marR="0" lvl="0" indent="-369888"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 guidance document for implementation of the provisions of the E-Waste (Management &amp; Handling) Rules, 2011</a:t>
            </a:r>
          </a:p>
          <a:p>
            <a:pPr marL="901700" marR="0" lvl="0" indent="-369888" algn="just" defTabSz="914400" rtl="0" eaLnBrk="0" fontAlgn="base" latinLnBrk="0" hangingPunct="0">
              <a:lnSpc>
                <a:spcPct val="100000"/>
              </a:lnSpc>
              <a:spcBef>
                <a:spcPct val="0"/>
              </a:spcBef>
              <a:spcAft>
                <a:spcPct val="0"/>
              </a:spcAft>
              <a:buClrTx/>
              <a:buSzTx/>
              <a:buFont typeface="Wingdings" pitchFamily="2" charset="2"/>
              <a:buChar char="Ø"/>
              <a:tabLst/>
            </a:pPr>
            <a:endParaRPr lang="en-US" sz="2000" b="1" dirty="0" smtClean="0">
              <a:solidFill>
                <a:srgbClr val="002060"/>
              </a:solidFill>
              <a:ea typeface="Times New Roman" pitchFamily="18" charset="0"/>
            </a:endParaRPr>
          </a:p>
          <a:p>
            <a:pPr marL="901700" marR="0" lvl="0" indent="-369888"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To help Producers, Consumer &amp; Bulk Consumer, Collection Center, Dismantler, Recycler and Regulatory agencies (SPCBs/PCCs) in effective compliance/implementation of these rules. </a:t>
            </a:r>
          </a:p>
          <a:p>
            <a:pPr marL="901700" marR="0" lvl="0" indent="-369888" algn="just" defTabSz="914400" rtl="0" eaLnBrk="0" fontAlgn="base" latinLnBrk="0" hangingPunct="0">
              <a:lnSpc>
                <a:spcPct val="100000"/>
              </a:lnSpc>
              <a:spcBef>
                <a:spcPct val="0"/>
              </a:spcBef>
              <a:spcAft>
                <a:spcPct val="0"/>
              </a:spcAft>
              <a:buClrTx/>
              <a:buSzTx/>
              <a:buFont typeface="Wingdings" pitchFamily="2" charset="2"/>
              <a:buChar char="Ø"/>
              <a:tabLst/>
            </a:pPr>
            <a:endParaRPr lang="en-US" sz="2000" b="1" dirty="0" smtClean="0">
              <a:solidFill>
                <a:srgbClr val="002060"/>
              </a:solidFill>
              <a:ea typeface="Times New Roman" pitchFamily="18" charset="0"/>
            </a:endParaRPr>
          </a:p>
          <a:p>
            <a:pPr marL="901700" marR="0" lvl="0" indent="-369888"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To provide  guidance to collection center, dismantler and recycler   </a:t>
            </a:r>
            <a:endParaRPr kumimoji="0" lang="en-US" sz="2000" b="1" i="0" u="none" strike="noStrike" cap="none" normalizeH="0" baseline="0" dirty="0" smtClean="0">
              <a:ln>
                <a:noFill/>
              </a:ln>
              <a:solidFill>
                <a:srgbClr val="002060"/>
              </a:solidFill>
              <a:effectLst/>
              <a:latin typeface="Arial" pitchFamily="34" charset="0"/>
              <a:cs typeface="Arial" pitchFamily="34" charset="0"/>
            </a:endParaRPr>
          </a:p>
          <a:p>
            <a:pPr marL="901700" marR="0" lvl="0" indent="-369888"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n-US" sz="20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901700" marR="0" lvl="0" indent="-369888" algn="just" defTabSz="914400" rtl="0" eaLnBrk="0" fontAlgn="base" latinLnBrk="0" hangingPunct="0">
              <a:lnSpc>
                <a:spcPct val="100000"/>
              </a:lnSpc>
              <a:spcBef>
                <a:spcPct val="0"/>
              </a:spcBef>
              <a:spcAft>
                <a:spcPct val="0"/>
              </a:spcAft>
              <a:buClrTx/>
              <a:buSzTx/>
              <a:buFont typeface="Wingdings" pitchFamily="2" charset="2"/>
              <a:buChar char="Ø"/>
              <a:tabLst/>
            </a:pPr>
            <a:r>
              <a:rPr lang="en-US" sz="2000" b="1" dirty="0" smtClean="0">
                <a:solidFill>
                  <a:srgbClr val="002060"/>
                </a:solidFill>
                <a:ea typeface="Times New Roman" pitchFamily="18" charset="0"/>
              </a:rPr>
              <a:t>To help Producers for understanding the  concept and scope of </a:t>
            </a:r>
            <a:r>
              <a:rPr kumimoji="0" lang="en-US" sz="20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“extended producer responsibility”(EPR).</a:t>
            </a:r>
            <a:endParaRPr kumimoji="0" lang="en-US" sz="1800" b="1" i="0" u="none" strike="noStrike" cap="none" normalizeH="0" baseline="0" dirty="0" smtClean="0">
              <a:ln>
                <a:noFill/>
              </a:ln>
              <a:solidFill>
                <a:srgbClr val="002060"/>
              </a:solidFill>
              <a:effectLst/>
              <a:latin typeface="Arial" pitchFamily="34" charset="0"/>
              <a:cs typeface="Arial" pitchFamily="34" charset="0"/>
            </a:endParaRPr>
          </a:p>
        </p:txBody>
      </p:sp>
      <p:sp>
        <p:nvSpPr>
          <p:cNvPr id="5" name="Rectangle 4"/>
          <p:cNvSpPr/>
          <p:nvPr/>
        </p:nvSpPr>
        <p:spPr>
          <a:xfrm>
            <a:off x="0" y="1066800"/>
            <a:ext cx="9144000" cy="1200329"/>
          </a:xfrm>
          <a:prstGeom prst="rect">
            <a:avLst/>
          </a:prstGeom>
        </p:spPr>
        <p:txBody>
          <a:bodyPr wrap="square">
            <a:spAutoFit/>
          </a:bodyPr>
          <a:lstStyle/>
          <a:p>
            <a:pPr algn="ctr"/>
            <a:r>
              <a:rPr lang="hi-IN" sz="2400" b="1" dirty="0" smtClean="0">
                <a:solidFill>
                  <a:srgbClr val="0000FF"/>
                </a:solidFill>
                <a:ea typeface="Times New Roman" pitchFamily="18" charset="0"/>
                <a:cs typeface="Mangal" pitchFamily="18" charset="0"/>
              </a:rPr>
              <a:t>Guidelines</a:t>
            </a:r>
            <a:endParaRPr lang="hi-IN" sz="2400" b="1" dirty="0" smtClean="0">
              <a:solidFill>
                <a:srgbClr val="0000FF"/>
              </a:solidFill>
            </a:endParaRPr>
          </a:p>
          <a:p>
            <a:pPr lvl="0" algn="ctr"/>
            <a:r>
              <a:rPr lang="en-US" sz="2400" b="1" dirty="0" smtClean="0">
                <a:solidFill>
                  <a:srgbClr val="0000FF"/>
                </a:solidFill>
                <a:ea typeface="Times New Roman" pitchFamily="18" charset="0"/>
              </a:rPr>
              <a:t>on</a:t>
            </a:r>
          </a:p>
          <a:p>
            <a:pPr lvl="0" algn="ctr"/>
            <a:r>
              <a:rPr lang="hi-IN" sz="2400" b="1" dirty="0" smtClean="0">
                <a:solidFill>
                  <a:srgbClr val="0000FF"/>
                </a:solidFill>
                <a:ea typeface="Times New Roman" pitchFamily="18" charset="0"/>
                <a:cs typeface="Mangal" pitchFamily="18" charset="0"/>
              </a:rPr>
              <a:t>Implementation of E-Waste Rules 2011</a:t>
            </a:r>
            <a:endParaRPr lang="en-US" sz="2400" b="1" dirty="0" smtClean="0">
              <a:solidFill>
                <a:srgbClr val="0000FF"/>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3"/>
          <p:cNvSpPr txBox="1">
            <a:spLocks noChangeArrowheads="1"/>
          </p:cNvSpPr>
          <p:nvPr/>
        </p:nvSpPr>
        <p:spPr bwMode="auto">
          <a:xfrm>
            <a:off x="179388" y="2057400"/>
            <a:ext cx="8785225" cy="1570038"/>
          </a:xfrm>
          <a:prstGeom prst="rect">
            <a:avLst/>
          </a:prstGeom>
          <a:noFill/>
          <a:ln w="9525">
            <a:noFill/>
            <a:miter lim="800000"/>
            <a:headEnd/>
            <a:tailEnd/>
          </a:ln>
        </p:spPr>
        <p:txBody>
          <a:bodyPr>
            <a:spAutoFit/>
          </a:bodyPr>
          <a:lstStyle/>
          <a:p>
            <a:pPr algn="ctr"/>
            <a:r>
              <a:rPr lang="en-US" sz="9600" b="1">
                <a:solidFill>
                  <a:srgbClr val="0000FF"/>
                </a:solidFill>
              </a:rPr>
              <a:t>Thanks</a:t>
            </a:r>
            <a:endParaRPr lang="en-IN" sz="9600" b="1">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0"/>
            <a:ext cx="9144000" cy="3785652"/>
          </a:xfrm>
          <a:prstGeom prst="rect">
            <a:avLst/>
          </a:prstGeom>
          <a:noFill/>
        </p:spPr>
        <p:txBody>
          <a:bodyPr wrap="square" rtlCol="0">
            <a:spAutoFit/>
          </a:bodyPr>
          <a:lstStyle/>
          <a:p>
            <a:pPr algn="ctr"/>
            <a:r>
              <a:rPr lang="en-US" sz="3200" b="1" dirty="0" smtClean="0">
                <a:solidFill>
                  <a:srgbClr val="0000FF"/>
                </a:solidFill>
              </a:rPr>
              <a:t>The E-Waste (Management  and Handling) Rules, 2011</a:t>
            </a:r>
          </a:p>
          <a:p>
            <a:pPr algn="ctr"/>
            <a:r>
              <a:rPr lang="en-US" sz="2400" b="1" dirty="0" smtClean="0">
                <a:solidFill>
                  <a:srgbClr val="0000FF"/>
                </a:solidFill>
              </a:rPr>
              <a:t>Notified  in May 2011 and Became effective from May 2012</a:t>
            </a:r>
          </a:p>
          <a:p>
            <a:endParaRPr lang="en-US" sz="4400" b="1" dirty="0" smtClean="0">
              <a:solidFill>
                <a:srgbClr val="0000FF"/>
              </a:solidFill>
            </a:endParaRPr>
          </a:p>
          <a:p>
            <a:endParaRPr lang="en-US" sz="4400" b="1" dirty="0">
              <a:solidFill>
                <a:srgbClr val="0000FF"/>
              </a:solidFill>
            </a:endParaRPr>
          </a:p>
          <a:p>
            <a:pPr algn="ctr"/>
            <a:r>
              <a:rPr lang="en-US" sz="3200" b="1" dirty="0" smtClean="0">
                <a:solidFill>
                  <a:srgbClr val="0000FF"/>
                </a:solidFill>
              </a:rPr>
              <a:t>RoHS Provisions will become effective from May 2014 </a:t>
            </a:r>
            <a:endParaRPr lang="en-SG" sz="3200" b="1" dirty="0">
              <a:solidFill>
                <a:srgbClr val="0000FF"/>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523220"/>
          </a:xfrm>
          <a:prstGeom prst="rect">
            <a:avLst/>
          </a:prstGeom>
          <a:noFill/>
        </p:spPr>
        <p:txBody>
          <a:bodyPr wrap="square" rtlCol="0">
            <a:spAutoFit/>
          </a:bodyPr>
          <a:lstStyle/>
          <a:p>
            <a:pPr algn="ctr"/>
            <a:r>
              <a:rPr lang="en-US" sz="2800" b="1" dirty="0" smtClean="0">
                <a:solidFill>
                  <a:srgbClr val="0000FF"/>
                </a:solidFill>
              </a:rPr>
              <a:t>E-Waste Management and Handling Rules, 2011</a:t>
            </a:r>
            <a:endParaRPr lang="en-SG" sz="2800" b="1" dirty="0">
              <a:solidFill>
                <a:srgbClr val="0000FF"/>
              </a:solidFill>
            </a:endParaRPr>
          </a:p>
        </p:txBody>
      </p:sp>
      <p:sp>
        <p:nvSpPr>
          <p:cNvPr id="5" name="TextBox 4"/>
          <p:cNvSpPr txBox="1"/>
          <p:nvPr/>
        </p:nvSpPr>
        <p:spPr>
          <a:xfrm>
            <a:off x="-76200" y="762000"/>
            <a:ext cx="9220200" cy="523220"/>
          </a:xfrm>
          <a:prstGeom prst="rect">
            <a:avLst/>
          </a:prstGeom>
          <a:noFill/>
        </p:spPr>
        <p:txBody>
          <a:bodyPr wrap="square" rtlCol="0">
            <a:spAutoFit/>
          </a:bodyPr>
          <a:lstStyle/>
          <a:p>
            <a:pPr marL="528638" indent="-431800">
              <a:buFont typeface="Wingdings" pitchFamily="2" charset="2"/>
              <a:buChar char="v"/>
            </a:pPr>
            <a:r>
              <a:rPr lang="en-US" sz="2800" b="1" dirty="0" smtClean="0">
                <a:solidFill>
                  <a:srgbClr val="FF0000"/>
                </a:solidFill>
              </a:rPr>
              <a:t>Six Chapters, Three Schedule and Five Forms</a:t>
            </a:r>
            <a:endParaRPr lang="en-SG" sz="2800" b="1" dirty="0">
              <a:solidFill>
                <a:srgbClr val="FF0000"/>
              </a:solidFill>
            </a:endParaRPr>
          </a:p>
        </p:txBody>
      </p:sp>
      <p:sp>
        <p:nvSpPr>
          <p:cNvPr id="6" name="TextBox 5"/>
          <p:cNvSpPr txBox="1"/>
          <p:nvPr/>
        </p:nvSpPr>
        <p:spPr>
          <a:xfrm>
            <a:off x="-76200" y="1364188"/>
            <a:ext cx="9515746" cy="5124480"/>
          </a:xfrm>
          <a:prstGeom prst="rect">
            <a:avLst/>
          </a:prstGeom>
          <a:noFill/>
        </p:spPr>
        <p:txBody>
          <a:bodyPr wrap="none" rtlCol="0">
            <a:spAutoFit/>
          </a:bodyPr>
          <a:lstStyle/>
          <a:p>
            <a:r>
              <a:rPr lang="en-US" sz="2400" b="1" dirty="0" smtClean="0">
                <a:solidFill>
                  <a:srgbClr val="0000FF"/>
                </a:solidFill>
              </a:rPr>
              <a:t>Chapter 1 – Has definitions of various terms</a:t>
            </a:r>
          </a:p>
          <a:p>
            <a:endParaRPr lang="en-US" sz="700" b="1" dirty="0" smtClean="0">
              <a:solidFill>
                <a:srgbClr val="0000FF"/>
              </a:solidFill>
            </a:endParaRPr>
          </a:p>
          <a:p>
            <a:r>
              <a:rPr lang="en-US" sz="2400" b="1" dirty="0" smtClean="0">
                <a:solidFill>
                  <a:srgbClr val="0000FF"/>
                </a:solidFill>
              </a:rPr>
              <a:t>Chapter 2 – Responsibilities of  Producers, Collection Centers,  </a:t>
            </a:r>
          </a:p>
          <a:p>
            <a:r>
              <a:rPr lang="en-US" sz="2400" b="1" dirty="0" smtClean="0">
                <a:solidFill>
                  <a:srgbClr val="0000FF"/>
                </a:solidFill>
              </a:rPr>
              <a:t>                     Dismantler, Recycler and Bulk Consumer</a:t>
            </a:r>
          </a:p>
          <a:p>
            <a:endParaRPr lang="en-US" sz="800" b="1" dirty="0" smtClean="0">
              <a:solidFill>
                <a:srgbClr val="0000FF"/>
              </a:solidFill>
            </a:endParaRPr>
          </a:p>
          <a:p>
            <a:r>
              <a:rPr lang="en-US" sz="2400" b="1" dirty="0" smtClean="0">
                <a:solidFill>
                  <a:srgbClr val="0000FF"/>
                </a:solidFill>
              </a:rPr>
              <a:t>Chapter 3 -  Procedure for seeking Authorization &amp; </a:t>
            </a:r>
            <a:r>
              <a:rPr lang="en-US" sz="2200" b="1" dirty="0" smtClean="0">
                <a:solidFill>
                  <a:srgbClr val="0000FF"/>
                </a:solidFill>
              </a:rPr>
              <a:t>Registration</a:t>
            </a:r>
          </a:p>
          <a:p>
            <a:endParaRPr lang="en-US" sz="800" b="1" dirty="0" smtClean="0">
              <a:solidFill>
                <a:srgbClr val="0000FF"/>
              </a:solidFill>
            </a:endParaRPr>
          </a:p>
          <a:p>
            <a:r>
              <a:rPr lang="en-US" sz="2400" b="1" dirty="0" smtClean="0">
                <a:solidFill>
                  <a:srgbClr val="0000FF"/>
                </a:solidFill>
              </a:rPr>
              <a:t>Chapter 4 -  Storage of E-Waste</a:t>
            </a:r>
          </a:p>
          <a:p>
            <a:endParaRPr lang="en-US" sz="800" b="1" dirty="0" smtClean="0">
              <a:solidFill>
                <a:srgbClr val="0000FF"/>
              </a:solidFill>
            </a:endParaRPr>
          </a:p>
          <a:p>
            <a:r>
              <a:rPr lang="en-US" sz="2400" b="1" dirty="0" smtClean="0">
                <a:solidFill>
                  <a:srgbClr val="0000FF"/>
                </a:solidFill>
              </a:rPr>
              <a:t>Chapter 5 -  RoHS</a:t>
            </a:r>
          </a:p>
          <a:p>
            <a:endParaRPr lang="en-US" sz="800" b="1" dirty="0" smtClean="0">
              <a:solidFill>
                <a:srgbClr val="0000FF"/>
              </a:solidFill>
            </a:endParaRPr>
          </a:p>
          <a:p>
            <a:r>
              <a:rPr lang="en-US" sz="2400" b="1" dirty="0" smtClean="0">
                <a:solidFill>
                  <a:srgbClr val="0000FF"/>
                </a:solidFill>
              </a:rPr>
              <a:t>Chapter 6 – Duties of  Regulatory Authorities, Annual Report </a:t>
            </a:r>
          </a:p>
          <a:p>
            <a:r>
              <a:rPr lang="en-US" sz="2400" b="1" dirty="0" smtClean="0">
                <a:solidFill>
                  <a:srgbClr val="0000FF"/>
                </a:solidFill>
              </a:rPr>
              <a:t>                     from Producers, Collection Centers, Dismantlers</a:t>
            </a:r>
          </a:p>
          <a:p>
            <a:r>
              <a:rPr lang="en-US" sz="2400" b="1" dirty="0" smtClean="0">
                <a:solidFill>
                  <a:srgbClr val="0000FF"/>
                </a:solidFill>
              </a:rPr>
              <a:t>                     Recyclers, Transportation, Accident Reporting</a:t>
            </a:r>
          </a:p>
          <a:p>
            <a:r>
              <a:rPr lang="en-US" sz="2400" b="1" dirty="0" smtClean="0">
                <a:solidFill>
                  <a:srgbClr val="0000FF"/>
                </a:solidFill>
              </a:rPr>
              <a:t>Schedule – I : List of Equipment, </a:t>
            </a:r>
          </a:p>
          <a:p>
            <a:r>
              <a:rPr lang="en-US" sz="2400" b="1" dirty="0" smtClean="0">
                <a:solidFill>
                  <a:srgbClr val="0000FF"/>
                </a:solidFill>
              </a:rPr>
              <a:t>Schedule – II : Exemptions list for RoHS</a:t>
            </a:r>
          </a:p>
          <a:p>
            <a:r>
              <a:rPr lang="en-US" sz="2400" b="1" dirty="0" smtClean="0">
                <a:solidFill>
                  <a:srgbClr val="0000FF"/>
                </a:solidFill>
              </a:rPr>
              <a:t>Schedule – III: Duties of Regulatory Authorities</a:t>
            </a:r>
            <a:endParaRPr lang="en-SG" sz="2400" b="1" dirty="0">
              <a:solidFill>
                <a:srgbClr val="0000FF"/>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p:cNvSpPr>
            <a:spLocks noChangeArrowheads="1"/>
          </p:cNvSpPr>
          <p:nvPr/>
        </p:nvSpPr>
        <p:spPr bwMode="auto">
          <a:xfrm>
            <a:off x="0" y="76200"/>
            <a:ext cx="9144000" cy="646113"/>
          </a:xfrm>
          <a:prstGeom prst="rect">
            <a:avLst/>
          </a:prstGeom>
          <a:noFill/>
          <a:ln w="9525">
            <a:noFill/>
            <a:miter lim="800000"/>
            <a:headEnd/>
            <a:tailEnd/>
          </a:ln>
        </p:spPr>
        <p:txBody>
          <a:bodyPr>
            <a:spAutoFit/>
          </a:bodyPr>
          <a:lstStyle/>
          <a:p>
            <a:pPr algn="ctr"/>
            <a:r>
              <a:rPr lang="en-US" sz="3600" b="1" dirty="0">
                <a:solidFill>
                  <a:srgbClr val="0000FF"/>
                </a:solidFill>
                <a:latin typeface="Arial Rounded MT Bold" pitchFamily="34" charset="0"/>
              </a:rPr>
              <a:t>Objectives of E-Waste </a:t>
            </a:r>
            <a:r>
              <a:rPr lang="en-US" sz="3600" b="1" dirty="0" smtClean="0">
                <a:solidFill>
                  <a:srgbClr val="0000FF"/>
                </a:solidFill>
                <a:latin typeface="Arial Rounded MT Bold" pitchFamily="34" charset="0"/>
              </a:rPr>
              <a:t>Rules</a:t>
            </a:r>
            <a:endParaRPr lang="en-IN" sz="3600" b="1" dirty="0">
              <a:solidFill>
                <a:srgbClr val="0000FF"/>
              </a:solidFill>
              <a:latin typeface="Arial Rounded MT Bold" pitchFamily="34" charset="0"/>
            </a:endParaRPr>
          </a:p>
        </p:txBody>
      </p:sp>
      <p:sp>
        <p:nvSpPr>
          <p:cNvPr id="11267" name="Rectangle 6"/>
          <p:cNvSpPr>
            <a:spLocks noChangeArrowheads="1"/>
          </p:cNvSpPr>
          <p:nvPr/>
        </p:nvSpPr>
        <p:spPr bwMode="auto">
          <a:xfrm>
            <a:off x="287338" y="762000"/>
            <a:ext cx="8569325" cy="6019800"/>
          </a:xfrm>
          <a:prstGeom prst="rect">
            <a:avLst/>
          </a:prstGeom>
          <a:noFill/>
          <a:ln w="9525">
            <a:noFill/>
            <a:miter lim="800000"/>
            <a:headEnd/>
            <a:tailEnd/>
          </a:ln>
        </p:spPr>
        <p:txBody>
          <a:bodyPr>
            <a:spAutoFit/>
          </a:bodyPr>
          <a:lstStyle/>
          <a:p>
            <a:pPr marL="800100" indent="-533400" algn="just">
              <a:buFont typeface="Wingdings" pitchFamily="2" charset="2"/>
              <a:buChar char="Ø"/>
            </a:pPr>
            <a:r>
              <a:rPr lang="en-US" sz="2800" b="1" dirty="0">
                <a:solidFill>
                  <a:srgbClr val="0000FF"/>
                </a:solidFill>
                <a:latin typeface="Calibri" pitchFamily="34" charset="0"/>
              </a:rPr>
              <a:t>Minimize illegal recycling / recovery operations</a:t>
            </a:r>
          </a:p>
          <a:p>
            <a:pPr marL="800100" indent="-533400" algn="just">
              <a:buFont typeface="Wingdings" pitchFamily="2" charset="2"/>
              <a:buChar char="Ø"/>
            </a:pPr>
            <a:endParaRPr lang="en-US" sz="800" b="1" dirty="0">
              <a:solidFill>
                <a:srgbClr val="0000FF"/>
              </a:solidFill>
              <a:latin typeface="Calibri" pitchFamily="34" charset="0"/>
            </a:endParaRPr>
          </a:p>
          <a:p>
            <a:pPr marL="800100" indent="-533400" algn="just">
              <a:buFont typeface="Wingdings" pitchFamily="2" charset="2"/>
              <a:buChar char="Ø"/>
            </a:pPr>
            <a:r>
              <a:rPr lang="en-US" sz="2800" b="1" dirty="0">
                <a:solidFill>
                  <a:srgbClr val="0000FF"/>
                </a:solidFill>
                <a:latin typeface="Calibri" pitchFamily="34" charset="0"/>
              </a:rPr>
              <a:t>Environmentally Safe &amp; Sound Recycling by channelizing E-waste  to registered E-waste recyclers</a:t>
            </a:r>
          </a:p>
          <a:p>
            <a:pPr marL="800100" indent="-533400" algn="just">
              <a:buFont typeface="Wingdings" pitchFamily="2" charset="2"/>
              <a:buChar char="Ø"/>
            </a:pPr>
            <a:endParaRPr lang="en-US" sz="600" b="1" dirty="0">
              <a:solidFill>
                <a:srgbClr val="0000FF"/>
              </a:solidFill>
              <a:latin typeface="Calibri" pitchFamily="34" charset="0"/>
            </a:endParaRPr>
          </a:p>
          <a:p>
            <a:pPr marL="800100" indent="-533400" algn="just">
              <a:buFont typeface="Wingdings" pitchFamily="2" charset="2"/>
              <a:buChar char="Ø"/>
            </a:pPr>
            <a:r>
              <a:rPr lang="en-US" sz="2800" b="1" dirty="0">
                <a:solidFill>
                  <a:srgbClr val="0000FF"/>
                </a:solidFill>
                <a:latin typeface="Calibri" pitchFamily="34" charset="0"/>
              </a:rPr>
              <a:t>Extended Responsibilities to producers to manage a system of E-waste collection/take back  and channelizing to a registered  dismantler/recycler.</a:t>
            </a:r>
          </a:p>
          <a:p>
            <a:pPr marL="800100" indent="-533400" algn="just">
              <a:buFont typeface="Wingdings" pitchFamily="2" charset="2"/>
              <a:buChar char="Ø"/>
            </a:pPr>
            <a:r>
              <a:rPr lang="en-US" sz="2800" b="1" dirty="0">
                <a:solidFill>
                  <a:srgbClr val="0000FF"/>
                </a:solidFill>
                <a:latin typeface="Calibri" pitchFamily="34" charset="0"/>
              </a:rPr>
              <a:t>Responsibilities  to Urban Local Bodies for orphan products and for waste found mixed with MSW</a:t>
            </a:r>
          </a:p>
          <a:p>
            <a:pPr marL="800100" indent="-533400" algn="just">
              <a:buFont typeface="Wingdings" pitchFamily="2" charset="2"/>
              <a:buChar char="Ø"/>
            </a:pPr>
            <a:endParaRPr lang="en-US" sz="600" b="1" dirty="0">
              <a:solidFill>
                <a:srgbClr val="0000FF"/>
              </a:solidFill>
              <a:latin typeface="Calibri" pitchFamily="34" charset="0"/>
            </a:endParaRPr>
          </a:p>
          <a:p>
            <a:pPr marL="800100" indent="-533400" algn="just">
              <a:buFont typeface="Wingdings" pitchFamily="2" charset="2"/>
              <a:buChar char="Ø"/>
            </a:pPr>
            <a:r>
              <a:rPr lang="en-US" sz="2800" b="1" dirty="0" smtClean="0">
                <a:solidFill>
                  <a:srgbClr val="0000FF"/>
                </a:solidFill>
                <a:latin typeface="Calibri" pitchFamily="34" charset="0"/>
              </a:rPr>
              <a:t>To </a:t>
            </a:r>
            <a:r>
              <a:rPr lang="en-US" sz="2800" b="1" dirty="0">
                <a:solidFill>
                  <a:srgbClr val="0000FF"/>
                </a:solidFill>
                <a:latin typeface="Calibri" pitchFamily="34" charset="0"/>
              </a:rPr>
              <a:t>Create  an E-waste collection channelization system </a:t>
            </a:r>
          </a:p>
          <a:p>
            <a:pPr marL="800100" indent="-533400" algn="just">
              <a:buFont typeface="Wingdings" pitchFamily="2" charset="2"/>
              <a:buChar char="Ø"/>
            </a:pPr>
            <a:endParaRPr lang="en-US" sz="200" b="1" dirty="0">
              <a:solidFill>
                <a:srgbClr val="0000FF"/>
              </a:solidFill>
              <a:latin typeface="Calibri" pitchFamily="34" charset="0"/>
            </a:endParaRPr>
          </a:p>
          <a:p>
            <a:pPr marL="800100" indent="-533400" algn="just">
              <a:buFont typeface="Wingdings" pitchFamily="2" charset="2"/>
              <a:buChar char="Ø"/>
            </a:pPr>
            <a:endParaRPr lang="en-US" sz="100" b="1" dirty="0">
              <a:solidFill>
                <a:srgbClr val="0000FF"/>
              </a:solidFill>
              <a:latin typeface="Calibri" pitchFamily="34" charset="0"/>
            </a:endParaRPr>
          </a:p>
          <a:p>
            <a:pPr marL="800100" indent="-533400" algn="just">
              <a:buFont typeface="Wingdings" pitchFamily="2" charset="2"/>
              <a:buChar char="Ø"/>
            </a:pPr>
            <a:r>
              <a:rPr lang="en-US" sz="2800" b="1" dirty="0">
                <a:solidFill>
                  <a:srgbClr val="0000FF"/>
                </a:solidFill>
                <a:latin typeface="Calibri" pitchFamily="34" charset="0"/>
              </a:rPr>
              <a:t>Reduce Hazardous substances in Electrical and Electronic components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a:noFill/>
          <a:extLst>
            <a:ext uri="{909E8E84-426E-40DD-AFC4-6F175D3DCCD1}"/>
            <a:ext uri="{91240B29-F687-4F45-9708-019B960494DF}"/>
          </a:extLst>
        </p:spPr>
        <p:style>
          <a:lnRef idx="0">
            <a:schemeClr val="accent5"/>
          </a:lnRef>
          <a:fillRef idx="3">
            <a:schemeClr val="accent5"/>
          </a:fillRef>
          <a:effectRef idx="3">
            <a:schemeClr val="accent5"/>
          </a:effectRef>
          <a:fontRef idx="minor">
            <a:schemeClr val="lt1"/>
          </a:fontRef>
        </p:style>
        <p:txBody>
          <a:bodyPr rtlCol="0">
            <a:noAutofit/>
          </a:bodyPr>
          <a:lstStyle/>
          <a:p>
            <a:pPr eaLnBrk="1" fontAlgn="auto" hangingPunct="1">
              <a:spcAft>
                <a:spcPts val="0"/>
              </a:spcAft>
              <a:defRPr/>
            </a:pPr>
            <a:r>
              <a:rPr lang="en-US" sz="3600" b="1" dirty="0" smtClean="0">
                <a:solidFill>
                  <a:srgbClr val="7030A0"/>
                </a:solidFill>
                <a:effectLst>
                  <a:outerShdw blurRad="38100" dist="38100" dir="2700000" algn="tl">
                    <a:srgbClr val="000000">
                      <a:alpha val="43137"/>
                    </a:srgbClr>
                  </a:outerShdw>
                </a:effectLst>
                <a:latin typeface="Arial Rounded MT Bold" pitchFamily="34" charset="0"/>
              </a:rPr>
              <a:t/>
            </a:r>
            <a:br>
              <a:rPr lang="en-US" sz="3600" b="1" dirty="0" smtClean="0">
                <a:solidFill>
                  <a:srgbClr val="7030A0"/>
                </a:solidFill>
                <a:effectLst>
                  <a:outerShdw blurRad="38100" dist="38100" dir="2700000" algn="tl">
                    <a:srgbClr val="000000">
                      <a:alpha val="43137"/>
                    </a:srgbClr>
                  </a:outerShdw>
                </a:effectLst>
                <a:latin typeface="Arial Rounded MT Bold" pitchFamily="34" charset="0"/>
              </a:rPr>
            </a:br>
            <a:r>
              <a:rPr lang="en-US" sz="3600" b="1" dirty="0" smtClean="0">
                <a:solidFill>
                  <a:srgbClr val="0000FF"/>
                </a:solidFill>
                <a:effectLst>
                  <a:outerShdw blurRad="38100" dist="38100" dir="2700000" algn="tl">
                    <a:srgbClr val="000000">
                      <a:alpha val="43137"/>
                    </a:srgbClr>
                  </a:outerShdw>
                </a:effectLst>
                <a:latin typeface="Arial Rounded MT Bold" pitchFamily="34" charset="0"/>
              </a:rPr>
              <a:t>Important definitions</a:t>
            </a:r>
            <a:r>
              <a:rPr lang="en-US" sz="3600" b="1" dirty="0" smtClean="0">
                <a:solidFill>
                  <a:srgbClr val="7030A0"/>
                </a:solidFill>
                <a:effectLst>
                  <a:outerShdw blurRad="38100" dist="38100" dir="2700000" algn="tl">
                    <a:srgbClr val="000000">
                      <a:alpha val="43137"/>
                    </a:srgbClr>
                  </a:outerShdw>
                </a:effectLst>
                <a:latin typeface="Arial Rounded MT Bold" pitchFamily="34" charset="0"/>
              </a:rPr>
              <a:t/>
            </a:r>
            <a:br>
              <a:rPr lang="en-US" sz="3600" b="1" dirty="0" smtClean="0">
                <a:solidFill>
                  <a:srgbClr val="7030A0"/>
                </a:solidFill>
                <a:effectLst>
                  <a:outerShdw blurRad="38100" dist="38100" dir="2700000" algn="tl">
                    <a:srgbClr val="000000">
                      <a:alpha val="43137"/>
                    </a:srgbClr>
                  </a:outerShdw>
                </a:effectLst>
                <a:latin typeface="Arial Rounded MT Bold" pitchFamily="34" charset="0"/>
              </a:rPr>
            </a:br>
            <a:endParaRPr lang="en-US" sz="3600" b="1" dirty="0">
              <a:solidFill>
                <a:srgbClr val="7030A0"/>
              </a:solidFill>
              <a:effectLst>
                <a:outerShdw blurRad="38100" dist="38100" dir="2700000" algn="tl">
                  <a:srgbClr val="000000">
                    <a:alpha val="43137"/>
                  </a:srgbClr>
                </a:outerShdw>
              </a:effectLst>
              <a:latin typeface="Arial Rounded MT Bold" pitchFamily="34" charset="0"/>
            </a:endParaRPr>
          </a:p>
        </p:txBody>
      </p:sp>
      <p:sp>
        <p:nvSpPr>
          <p:cNvPr id="3" name="Content Placeholder 2"/>
          <p:cNvSpPr>
            <a:spLocks noGrp="1"/>
          </p:cNvSpPr>
          <p:nvPr>
            <p:ph idx="1"/>
          </p:nvPr>
        </p:nvSpPr>
        <p:spPr>
          <a:xfrm>
            <a:off x="457200" y="1285860"/>
            <a:ext cx="8229600" cy="5334000"/>
          </a:xfrm>
          <a:noFill/>
          <a:extLst>
            <a:ext uri="{909E8E84-426E-40DD-AFC4-6F175D3DCCD1}"/>
            <a:ext uri="{91240B29-F687-4F45-9708-019B960494DF}"/>
          </a:extLst>
        </p:spPr>
        <p:style>
          <a:lnRef idx="0">
            <a:schemeClr val="accent5"/>
          </a:lnRef>
          <a:fillRef idx="3">
            <a:schemeClr val="accent5"/>
          </a:fillRef>
          <a:effectRef idx="3">
            <a:schemeClr val="accent5"/>
          </a:effectRef>
          <a:fontRef idx="minor">
            <a:schemeClr val="lt1"/>
          </a:fontRef>
        </p:style>
        <p:txBody>
          <a:bodyPr rtlCol="0">
            <a:noAutofit/>
          </a:bodyPr>
          <a:lstStyle/>
          <a:p>
            <a:pPr algn="just" eaLnBrk="1" fontAlgn="auto" hangingPunct="1">
              <a:spcAft>
                <a:spcPts val="0"/>
              </a:spcAft>
              <a:buFont typeface="Wingdings" pitchFamily="2" charset="2"/>
              <a:buChar char="Ø"/>
              <a:defRPr/>
            </a:pPr>
            <a:r>
              <a:rPr lang="en-US" dirty="0" smtClean="0">
                <a:solidFill>
                  <a:srgbClr val="FF0000"/>
                </a:solidFill>
                <a:effectLst>
                  <a:outerShdw blurRad="38100" dist="38100" dir="2700000" algn="tl">
                    <a:srgbClr val="000000">
                      <a:alpha val="43137"/>
                    </a:srgbClr>
                  </a:outerShdw>
                </a:effectLst>
                <a:latin typeface="Arial Rounded MT Bold" pitchFamily="34" charset="0"/>
              </a:rPr>
              <a:t>E-waste</a:t>
            </a:r>
            <a:r>
              <a:rPr lang="en-US" dirty="0" smtClean="0">
                <a:solidFill>
                  <a:srgbClr val="0000FF"/>
                </a:solidFill>
                <a:effectLst>
                  <a:outerShdw blurRad="38100" dist="38100" dir="2700000" algn="tl">
                    <a:srgbClr val="000000">
                      <a:alpha val="43137"/>
                    </a:srgbClr>
                  </a:outerShdw>
                </a:effectLst>
                <a:latin typeface="Arial Rounded MT Bold" pitchFamily="34" charset="0"/>
              </a:rPr>
              <a:t>  means waste electrical and electronic equipment, whole or in part or rejects from their manufacturing and repair process, which are intended to be discarded; </a:t>
            </a:r>
          </a:p>
          <a:p>
            <a:pPr algn="just" eaLnBrk="1" fontAlgn="auto" hangingPunct="1">
              <a:spcAft>
                <a:spcPts val="0"/>
              </a:spcAft>
              <a:buFont typeface="Wingdings" pitchFamily="2" charset="2"/>
              <a:buChar char="Ø"/>
              <a:defRPr/>
            </a:pPr>
            <a:endParaRPr lang="en-US" dirty="0" smtClean="0">
              <a:solidFill>
                <a:srgbClr val="0000FF"/>
              </a:solidFill>
              <a:effectLst>
                <a:outerShdw blurRad="38100" dist="38100" dir="2700000" algn="tl">
                  <a:srgbClr val="000000">
                    <a:alpha val="43137"/>
                  </a:srgbClr>
                </a:outerShdw>
              </a:effectLst>
              <a:latin typeface="Arial Rounded MT Bold" pitchFamily="34" charset="0"/>
            </a:endParaRPr>
          </a:p>
          <a:p>
            <a:pPr algn="just" eaLnBrk="1" fontAlgn="auto" hangingPunct="1">
              <a:spcAft>
                <a:spcPts val="0"/>
              </a:spcAft>
              <a:buFont typeface="Wingdings" pitchFamily="2" charset="2"/>
              <a:buChar char="Ø"/>
              <a:defRPr/>
            </a:pPr>
            <a:r>
              <a:rPr lang="en-US" dirty="0" smtClean="0">
                <a:solidFill>
                  <a:srgbClr val="FF0000"/>
                </a:solidFill>
                <a:effectLst>
                  <a:outerShdw blurRad="38100" dist="38100" dir="2700000" algn="tl">
                    <a:srgbClr val="000000">
                      <a:alpha val="43137"/>
                    </a:srgbClr>
                  </a:outerShdw>
                </a:effectLst>
                <a:latin typeface="Arial Rounded MT Bold" pitchFamily="34" charset="0"/>
              </a:rPr>
              <a:t>Electrical and electronic equipment  </a:t>
            </a:r>
            <a:r>
              <a:rPr lang="en-US" dirty="0" smtClean="0">
                <a:solidFill>
                  <a:srgbClr val="0000FF"/>
                </a:solidFill>
                <a:effectLst>
                  <a:outerShdw blurRad="38100" dist="38100" dir="2700000" algn="tl">
                    <a:srgbClr val="000000">
                      <a:alpha val="43137"/>
                    </a:srgbClr>
                  </a:outerShdw>
                </a:effectLst>
                <a:latin typeface="Arial Rounded MT Bold" pitchFamily="34" charset="0"/>
              </a:rPr>
              <a:t>means equipment which is dependent on electrical currents or electro-magnetic fields to be fully functional;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a:noFill/>
          <a:extLst>
            <a:ext uri="{909E8E84-426E-40DD-AFC4-6F175D3DCCD1}"/>
            <a:ext uri="{91240B29-F687-4F45-9708-019B960494DF}"/>
          </a:extLst>
        </p:spPr>
        <p:style>
          <a:lnRef idx="0">
            <a:schemeClr val="accent5"/>
          </a:lnRef>
          <a:fillRef idx="3">
            <a:schemeClr val="accent5"/>
          </a:fillRef>
          <a:effectRef idx="3">
            <a:schemeClr val="accent5"/>
          </a:effectRef>
          <a:fontRef idx="minor">
            <a:schemeClr val="lt1"/>
          </a:fontRef>
        </p:style>
        <p:txBody>
          <a:bodyPr rtlCol="0">
            <a:noAutofit/>
          </a:bodyPr>
          <a:lstStyle/>
          <a:p>
            <a:pPr eaLnBrk="1" fontAlgn="auto" hangingPunct="1">
              <a:spcAft>
                <a:spcPts val="0"/>
              </a:spcAft>
              <a:defRPr/>
            </a:pPr>
            <a:r>
              <a:rPr lang="en-US" sz="3200" b="1" dirty="0" smtClean="0">
                <a:solidFill>
                  <a:srgbClr val="7030A0"/>
                </a:solidFill>
                <a:latin typeface="Arial Rounded MT Bold" pitchFamily="34" charset="0"/>
              </a:rPr>
              <a:t/>
            </a:r>
            <a:br>
              <a:rPr lang="en-US" sz="3200" b="1" dirty="0" smtClean="0">
                <a:solidFill>
                  <a:srgbClr val="7030A0"/>
                </a:solidFill>
                <a:latin typeface="Arial Rounded MT Bold" pitchFamily="34" charset="0"/>
              </a:rPr>
            </a:br>
            <a:r>
              <a:rPr lang="en-US" sz="3200" b="1" dirty="0" smtClean="0">
                <a:solidFill>
                  <a:srgbClr val="0000FF"/>
                </a:solidFill>
                <a:effectLst>
                  <a:outerShdw blurRad="38100" dist="38100" dir="2700000" algn="tl">
                    <a:srgbClr val="000000">
                      <a:alpha val="43137"/>
                    </a:srgbClr>
                  </a:outerShdw>
                </a:effectLst>
                <a:latin typeface="Arial Rounded MT Bold" pitchFamily="34" charset="0"/>
              </a:rPr>
              <a:t>Important definitions</a:t>
            </a:r>
            <a:br>
              <a:rPr lang="en-US" sz="3200" b="1" dirty="0" smtClean="0">
                <a:solidFill>
                  <a:srgbClr val="0000FF"/>
                </a:solidFill>
                <a:effectLst>
                  <a:outerShdw blurRad="38100" dist="38100" dir="2700000" algn="tl">
                    <a:srgbClr val="000000">
                      <a:alpha val="43137"/>
                    </a:srgbClr>
                  </a:outerShdw>
                </a:effectLst>
                <a:latin typeface="Arial Rounded MT Bold" pitchFamily="34" charset="0"/>
              </a:rPr>
            </a:br>
            <a:endParaRPr lang="en-US" sz="3600" b="1" dirty="0">
              <a:solidFill>
                <a:srgbClr val="0000FF"/>
              </a:solidFill>
              <a:latin typeface="Arial Rounded MT Bold" pitchFamily="34" charset="0"/>
            </a:endParaRPr>
          </a:p>
        </p:txBody>
      </p:sp>
      <p:sp>
        <p:nvSpPr>
          <p:cNvPr id="3" name="Content Placeholder 2"/>
          <p:cNvSpPr>
            <a:spLocks noGrp="1"/>
          </p:cNvSpPr>
          <p:nvPr>
            <p:ph idx="1"/>
          </p:nvPr>
        </p:nvSpPr>
        <p:spPr>
          <a:xfrm>
            <a:off x="457200" y="1524000"/>
            <a:ext cx="8229600" cy="4876800"/>
          </a:xfrm>
          <a:noFill/>
          <a:extLst>
            <a:ext uri="{909E8E84-426E-40DD-AFC4-6F175D3DCCD1}"/>
            <a:ext uri="{91240B29-F687-4F45-9708-019B960494DF}"/>
          </a:extLst>
        </p:spPr>
        <p:style>
          <a:lnRef idx="0">
            <a:schemeClr val="accent5"/>
          </a:lnRef>
          <a:fillRef idx="3">
            <a:schemeClr val="accent5"/>
          </a:fillRef>
          <a:effectRef idx="3">
            <a:schemeClr val="accent5"/>
          </a:effectRef>
          <a:fontRef idx="minor">
            <a:schemeClr val="lt1"/>
          </a:fontRef>
        </p:style>
        <p:txBody>
          <a:bodyPr rtlCol="0">
            <a:normAutofit fontScale="92500" lnSpcReduction="10000"/>
          </a:bodyPr>
          <a:lstStyle/>
          <a:p>
            <a:pPr algn="just" eaLnBrk="1" fontAlgn="auto" hangingPunct="1">
              <a:spcAft>
                <a:spcPts val="0"/>
              </a:spcAft>
              <a:buFont typeface="Arial" pitchFamily="34" charset="0"/>
              <a:buNone/>
              <a:defRPr/>
            </a:pPr>
            <a:r>
              <a:rPr lang="en-US" sz="3500" dirty="0" smtClean="0">
                <a:solidFill>
                  <a:srgbClr val="FF0000"/>
                </a:solidFill>
                <a:effectLst>
                  <a:outerShdw blurRad="38100" dist="38100" dir="2700000" algn="tl">
                    <a:srgbClr val="000000">
                      <a:alpha val="43137"/>
                    </a:srgbClr>
                  </a:outerShdw>
                </a:effectLst>
                <a:latin typeface="Arial Rounded MT Bold" pitchFamily="34" charset="0"/>
              </a:rPr>
              <a:t>   Producer</a:t>
            </a:r>
            <a:r>
              <a:rPr lang="en-US" sz="3500" b="1" dirty="0" smtClean="0">
                <a:solidFill>
                  <a:srgbClr val="0000FF"/>
                </a:solidFill>
                <a:effectLst>
                  <a:outerShdw blurRad="38100" dist="38100" dir="2700000" algn="tl">
                    <a:srgbClr val="000000">
                      <a:alpha val="43137"/>
                    </a:srgbClr>
                  </a:outerShdw>
                </a:effectLst>
                <a:latin typeface="Arial" pitchFamily="34" charset="0"/>
                <a:cs typeface="Arial" pitchFamily="34" charset="0"/>
              </a:rPr>
              <a:t>: means any person who, irrespective of the selling technique used</a:t>
            </a:r>
          </a:p>
          <a:p>
            <a:pPr algn="just" eaLnBrk="1" fontAlgn="auto" hangingPunct="1">
              <a:spcAft>
                <a:spcPts val="0"/>
              </a:spcAft>
              <a:buFont typeface="Arial" pitchFamily="34" charset="0"/>
              <a:buNone/>
              <a:defRPr/>
            </a:pPr>
            <a:endParaRPr lang="en-US" sz="1900" b="1" dirty="0" smtClean="0">
              <a:solidFill>
                <a:srgbClr val="0000FF"/>
              </a:solidFill>
              <a:effectLst>
                <a:outerShdw blurRad="38100" dist="38100" dir="2700000" algn="tl">
                  <a:srgbClr val="000000">
                    <a:alpha val="43137"/>
                  </a:srgbClr>
                </a:outerShdw>
              </a:effectLst>
            </a:endParaRPr>
          </a:p>
          <a:p>
            <a:pPr marL="1000125" lvl="1" indent="-457200" algn="just" eaLnBrk="1" fontAlgn="auto" hangingPunct="1">
              <a:spcAft>
                <a:spcPts val="0"/>
              </a:spcAft>
              <a:buFont typeface="Wingdings" pitchFamily="2" charset="2"/>
              <a:buChar char="q"/>
              <a:defRPr/>
            </a:pPr>
            <a:r>
              <a:rPr lang="en-US" sz="3000" b="1" dirty="0" smtClean="0">
                <a:solidFill>
                  <a:srgbClr val="0000FF"/>
                </a:solidFill>
                <a:effectLst>
                  <a:outerShdw blurRad="38100" dist="38100" dir="2700000" algn="tl">
                    <a:srgbClr val="000000">
                      <a:alpha val="43137"/>
                    </a:srgbClr>
                  </a:outerShdw>
                </a:effectLst>
              </a:rPr>
              <a:t>manufactures and offers to sell electrical and electronic equipment under his own brand; or</a:t>
            </a:r>
          </a:p>
          <a:p>
            <a:pPr marL="1000125" lvl="1" indent="-457200" algn="just" eaLnBrk="1" fontAlgn="auto" hangingPunct="1">
              <a:spcAft>
                <a:spcPts val="0"/>
              </a:spcAft>
              <a:buFont typeface="Wingdings" pitchFamily="2" charset="2"/>
              <a:buChar char="q"/>
              <a:defRPr/>
            </a:pPr>
            <a:r>
              <a:rPr lang="en-US" sz="3000" b="1" dirty="0" smtClean="0">
                <a:solidFill>
                  <a:srgbClr val="0000FF"/>
                </a:solidFill>
                <a:effectLst>
                  <a:outerShdw blurRad="38100" dist="38100" dir="2700000" algn="tl">
                    <a:srgbClr val="000000">
                      <a:alpha val="43137"/>
                    </a:srgbClr>
                  </a:outerShdw>
                </a:effectLst>
              </a:rPr>
              <a:t>offers to sell under his own brand, assembled electrical and electronic equipment produced by other manufacturers or suppliers; or</a:t>
            </a:r>
          </a:p>
          <a:p>
            <a:pPr marL="1000125" lvl="1" indent="-457200" algn="just" eaLnBrk="1" fontAlgn="auto" hangingPunct="1">
              <a:spcAft>
                <a:spcPts val="0"/>
              </a:spcAft>
              <a:buFont typeface="Wingdings" pitchFamily="2" charset="2"/>
              <a:buChar char="q"/>
              <a:defRPr/>
            </a:pPr>
            <a:r>
              <a:rPr lang="en-US" sz="3000" b="1" dirty="0" smtClean="0">
                <a:solidFill>
                  <a:srgbClr val="0000FF"/>
                </a:solidFill>
                <a:effectLst>
                  <a:outerShdw blurRad="38100" dist="38100" dir="2700000" algn="tl">
                    <a:srgbClr val="000000">
                      <a:alpha val="43137"/>
                    </a:srgbClr>
                  </a:outerShdw>
                </a:effectLst>
              </a:rPr>
              <a:t>offers to sell imported electrical and electronic equipment;	</a:t>
            </a:r>
          </a:p>
          <a:p>
            <a:pPr algn="just" eaLnBrk="1" fontAlgn="auto" hangingPunct="1">
              <a:spcAft>
                <a:spcPts val="0"/>
              </a:spcAft>
              <a:buFont typeface="Wingdings" pitchFamily="2" charset="2"/>
              <a:buChar char="Ø"/>
              <a:defRPr/>
            </a:pPr>
            <a:endParaRPr lang="en-US" sz="2800" b="1" dirty="0" smtClean="0">
              <a:solidFill>
                <a:srgbClr val="0000FF"/>
              </a:solidFill>
              <a:effectLst>
                <a:outerShdw blurRad="38100" dist="38100" dir="2700000" algn="tl">
                  <a:srgbClr val="000000">
                    <a:alpha val="43137"/>
                  </a:srgbClr>
                </a:outerShdw>
              </a:effectLst>
              <a:latin typeface="Arial Rounded MT Bold"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3"/>
          <p:cNvSpPr txBox="1">
            <a:spLocks noChangeArrowheads="1"/>
          </p:cNvSpPr>
          <p:nvPr/>
        </p:nvSpPr>
        <p:spPr bwMode="auto">
          <a:xfrm>
            <a:off x="0" y="152400"/>
            <a:ext cx="9144000" cy="584200"/>
          </a:xfrm>
          <a:prstGeom prst="rect">
            <a:avLst/>
          </a:prstGeom>
          <a:noFill/>
          <a:ln w="9525">
            <a:noFill/>
            <a:miter lim="800000"/>
            <a:headEnd/>
            <a:tailEnd/>
          </a:ln>
        </p:spPr>
        <p:txBody>
          <a:bodyPr>
            <a:spAutoFit/>
          </a:bodyPr>
          <a:lstStyle/>
          <a:p>
            <a:pPr algn="ctr"/>
            <a:r>
              <a:rPr lang="en-US" sz="3200" b="1" dirty="0">
                <a:solidFill>
                  <a:srgbClr val="0000FF"/>
                </a:solidFill>
                <a:latin typeface="Arial Rounded MT Bold" pitchFamily="34" charset="0"/>
              </a:rPr>
              <a:t>Important  Definitions</a:t>
            </a:r>
            <a:endParaRPr lang="en-IN" sz="3200" b="1" dirty="0">
              <a:solidFill>
                <a:srgbClr val="0000FF"/>
              </a:solidFill>
              <a:latin typeface="Arial Rounded MT Bold" pitchFamily="34" charset="0"/>
            </a:endParaRPr>
          </a:p>
        </p:txBody>
      </p:sp>
      <p:sp>
        <p:nvSpPr>
          <p:cNvPr id="5" name="TextBox 4"/>
          <p:cNvSpPr txBox="1"/>
          <p:nvPr/>
        </p:nvSpPr>
        <p:spPr>
          <a:xfrm>
            <a:off x="233363" y="1000125"/>
            <a:ext cx="8839200" cy="5816600"/>
          </a:xfrm>
          <a:prstGeom prst="rect">
            <a:avLst/>
          </a:prstGeom>
          <a:noFill/>
        </p:spPr>
        <p:txBody>
          <a:bodyPr>
            <a:spAutoFit/>
          </a:bodyPr>
          <a:lstStyle/>
          <a:p>
            <a:pPr marL="342900" indent="-342900" algn="just" fontAlgn="auto">
              <a:spcBef>
                <a:spcPts val="0"/>
              </a:spcBef>
              <a:spcAft>
                <a:spcPts val="0"/>
              </a:spcAft>
              <a:buFont typeface="Wingdings" pitchFamily="2" charset="2"/>
              <a:buChar char="Ø"/>
              <a:defRPr/>
            </a:pPr>
            <a:r>
              <a:rPr lang="en-US" sz="3200" dirty="0">
                <a:solidFill>
                  <a:srgbClr val="FF0000"/>
                </a:solidFill>
                <a:effectLst>
                  <a:outerShdw blurRad="38100" dist="38100" dir="2700000" algn="tl">
                    <a:srgbClr val="000000">
                      <a:alpha val="43137"/>
                    </a:srgbClr>
                  </a:outerShdw>
                </a:effectLst>
                <a:latin typeface="Arial Rounded MT Bold" pitchFamily="34" charset="0"/>
                <a:cs typeface="+mn-cs"/>
              </a:rPr>
              <a:t>Historical E-Waste  </a:t>
            </a:r>
            <a:r>
              <a:rPr lang="en-US" sz="3200" b="1" dirty="0">
                <a:solidFill>
                  <a:srgbClr val="0000FF"/>
                </a:solidFill>
              </a:rPr>
              <a:t>-  E-waste generated from electrical and electronic equipment as listed in Schedule I, which was available on the date from which these rules come into force</a:t>
            </a:r>
          </a:p>
          <a:p>
            <a:pPr marL="342900" indent="-342900" algn="just" fontAlgn="auto">
              <a:spcBef>
                <a:spcPts val="0"/>
              </a:spcBef>
              <a:spcAft>
                <a:spcPts val="0"/>
              </a:spcAft>
              <a:defRPr/>
            </a:pPr>
            <a:endParaRPr lang="en-US" sz="2000" b="1" dirty="0">
              <a:solidFill>
                <a:srgbClr val="0000FF"/>
              </a:solidFill>
            </a:endParaRPr>
          </a:p>
          <a:p>
            <a:pPr marL="342900" indent="-342900" algn="just" fontAlgn="auto">
              <a:spcBef>
                <a:spcPts val="0"/>
              </a:spcBef>
              <a:spcAft>
                <a:spcPts val="0"/>
              </a:spcAft>
              <a:buFont typeface="Wingdings" pitchFamily="2" charset="2"/>
              <a:buChar char="Ø"/>
              <a:defRPr/>
            </a:pPr>
            <a:r>
              <a:rPr lang="en-US" sz="3200" dirty="0">
                <a:solidFill>
                  <a:srgbClr val="FF0000"/>
                </a:solidFill>
                <a:effectLst>
                  <a:outerShdw blurRad="38100" dist="38100" dir="2700000" algn="tl">
                    <a:srgbClr val="000000">
                      <a:alpha val="43137"/>
                    </a:srgbClr>
                  </a:outerShdw>
                </a:effectLst>
                <a:latin typeface="Arial Rounded MT Bold" pitchFamily="34" charset="0"/>
                <a:cs typeface="+mn-cs"/>
              </a:rPr>
              <a:t>Orphaned Products </a:t>
            </a:r>
            <a:r>
              <a:rPr lang="en-US" sz="3200" b="1" dirty="0">
                <a:solidFill>
                  <a:srgbClr val="0000FF"/>
                </a:solidFill>
              </a:rPr>
              <a:t>– Non branded or assembled electrical and electronic equipment as listed in Schedule I or those produced by a company, which has closed its operations or has stopped product support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3"/>
          <p:cNvSpPr txBox="1">
            <a:spLocks noChangeArrowheads="1"/>
          </p:cNvSpPr>
          <p:nvPr/>
        </p:nvSpPr>
        <p:spPr bwMode="auto">
          <a:xfrm>
            <a:off x="0" y="152400"/>
            <a:ext cx="9144000" cy="584200"/>
          </a:xfrm>
          <a:prstGeom prst="rect">
            <a:avLst/>
          </a:prstGeom>
          <a:noFill/>
          <a:ln w="9525">
            <a:noFill/>
            <a:miter lim="800000"/>
            <a:headEnd/>
            <a:tailEnd/>
          </a:ln>
        </p:spPr>
        <p:txBody>
          <a:bodyPr>
            <a:spAutoFit/>
          </a:bodyPr>
          <a:lstStyle/>
          <a:p>
            <a:pPr algn="ctr"/>
            <a:r>
              <a:rPr lang="en-US" sz="3200" b="1" dirty="0">
                <a:solidFill>
                  <a:srgbClr val="0000FF"/>
                </a:solidFill>
                <a:latin typeface="Arial Rounded MT Bold" pitchFamily="34" charset="0"/>
              </a:rPr>
              <a:t>Important  Definitions</a:t>
            </a:r>
            <a:endParaRPr lang="en-IN" sz="3200" b="1" dirty="0">
              <a:solidFill>
                <a:srgbClr val="0000FF"/>
              </a:solidFill>
              <a:latin typeface="Arial Rounded MT Bold" pitchFamily="34" charset="0"/>
            </a:endParaRPr>
          </a:p>
        </p:txBody>
      </p:sp>
      <p:sp>
        <p:nvSpPr>
          <p:cNvPr id="5" name="TextBox 4"/>
          <p:cNvSpPr txBox="1"/>
          <p:nvPr/>
        </p:nvSpPr>
        <p:spPr>
          <a:xfrm>
            <a:off x="304800" y="1214438"/>
            <a:ext cx="8839200" cy="5262562"/>
          </a:xfrm>
          <a:prstGeom prst="rect">
            <a:avLst/>
          </a:prstGeom>
          <a:noFill/>
        </p:spPr>
        <p:txBody>
          <a:bodyPr>
            <a:spAutoFit/>
          </a:bodyPr>
          <a:lstStyle/>
          <a:p>
            <a:pPr marL="457200" indent="-381000" algn="just" fontAlgn="auto">
              <a:spcBef>
                <a:spcPts val="0"/>
              </a:spcBef>
              <a:spcAft>
                <a:spcPts val="0"/>
              </a:spcAft>
              <a:buFont typeface="Wingdings" pitchFamily="2" charset="2"/>
              <a:buChar char="Ø"/>
              <a:defRPr/>
            </a:pPr>
            <a:r>
              <a:rPr lang="en-US" sz="3200" dirty="0">
                <a:solidFill>
                  <a:srgbClr val="FF0000"/>
                </a:solidFill>
                <a:effectLst>
                  <a:outerShdw blurRad="38100" dist="38100" dir="2700000" algn="tl">
                    <a:srgbClr val="000000">
                      <a:alpha val="43137"/>
                    </a:srgbClr>
                  </a:outerShdw>
                </a:effectLst>
                <a:latin typeface="Arial Rounded MT Bold" pitchFamily="34" charset="0"/>
                <a:cs typeface="+mn-cs"/>
              </a:rPr>
              <a:t>Bulk Consumers </a:t>
            </a:r>
            <a:r>
              <a:rPr lang="en-US" sz="2400" b="1" dirty="0">
                <a:solidFill>
                  <a:srgbClr val="0000FF"/>
                </a:solidFill>
              </a:rPr>
              <a:t>-</a:t>
            </a:r>
            <a:r>
              <a:rPr lang="en-US" sz="2400" b="1" dirty="0">
                <a:solidFill>
                  <a:srgbClr val="FF0000"/>
                </a:solidFill>
              </a:rPr>
              <a:t> </a:t>
            </a:r>
            <a:r>
              <a:rPr lang="en-US" sz="2400" b="1" dirty="0">
                <a:solidFill>
                  <a:srgbClr val="0000FF"/>
                </a:solidFill>
              </a:rPr>
              <a:t>Bulk users of electrical and electronic equipment such as central government or state government  departments, public sector undertakings, banks, educational institutions, multinational organizations, international  agencies and private companies that are registered under the Factories Act, 1948 and Companies Act, 1956</a:t>
            </a:r>
          </a:p>
          <a:p>
            <a:pPr marL="457200" indent="-381000" algn="just" fontAlgn="auto">
              <a:spcBef>
                <a:spcPts val="0"/>
              </a:spcBef>
              <a:spcAft>
                <a:spcPts val="0"/>
              </a:spcAft>
              <a:buFont typeface="Wingdings" pitchFamily="2" charset="2"/>
              <a:buChar char="Ø"/>
              <a:defRPr/>
            </a:pPr>
            <a:endParaRPr lang="en-US" sz="3200" dirty="0">
              <a:solidFill>
                <a:srgbClr val="FF0000"/>
              </a:solidFill>
              <a:effectLst>
                <a:outerShdw blurRad="38100" dist="38100" dir="2700000" algn="tl">
                  <a:srgbClr val="000000">
                    <a:alpha val="43137"/>
                  </a:srgbClr>
                </a:outerShdw>
              </a:effectLst>
              <a:latin typeface="Arial Rounded MT Bold" pitchFamily="34" charset="0"/>
              <a:cs typeface="+mn-cs"/>
            </a:endParaRPr>
          </a:p>
          <a:p>
            <a:pPr marL="457200" indent="-381000" algn="just" fontAlgn="auto">
              <a:spcBef>
                <a:spcPts val="0"/>
              </a:spcBef>
              <a:spcAft>
                <a:spcPts val="0"/>
              </a:spcAft>
              <a:buFont typeface="Wingdings" pitchFamily="2" charset="2"/>
              <a:buChar char="Ø"/>
              <a:defRPr/>
            </a:pPr>
            <a:r>
              <a:rPr lang="en-US" sz="3200" dirty="0">
                <a:solidFill>
                  <a:srgbClr val="FF0000"/>
                </a:solidFill>
                <a:effectLst>
                  <a:outerShdw blurRad="38100" dist="38100" dir="2700000" algn="tl">
                    <a:srgbClr val="000000">
                      <a:alpha val="43137"/>
                    </a:srgbClr>
                  </a:outerShdw>
                </a:effectLst>
                <a:latin typeface="Arial Rounded MT Bold" pitchFamily="34" charset="0"/>
                <a:cs typeface="+mn-cs"/>
              </a:rPr>
              <a:t>Extended Producer Responsibility </a:t>
            </a:r>
            <a:r>
              <a:rPr lang="en-US" sz="2800" b="1" dirty="0">
                <a:solidFill>
                  <a:srgbClr val="0000FF"/>
                </a:solidFill>
              </a:rPr>
              <a:t>- </a:t>
            </a:r>
            <a:r>
              <a:rPr lang="en-US" sz="2400" b="1" dirty="0">
                <a:solidFill>
                  <a:srgbClr val="0000FF"/>
                </a:solidFill>
              </a:rPr>
              <a:t>Responsibility of any producer of electrical or electronic equipment, for their products beyond  manufacturing until environmentally sound management of their  end of life products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2366</TotalTime>
  <Words>1919</Words>
  <Application>Microsoft Office PowerPoint</Application>
  <PresentationFormat>On-screen Show (4:3)</PresentationFormat>
  <Paragraphs>216</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Slide 2</vt:lpstr>
      <vt:lpstr>Slide 3</vt:lpstr>
      <vt:lpstr>Slide 4</vt:lpstr>
      <vt:lpstr>Slide 5</vt:lpstr>
      <vt:lpstr> Important definitions </vt:lpstr>
      <vt:lpstr> Important definitions </vt:lpstr>
      <vt:lpstr>Slide 8</vt:lpstr>
      <vt:lpstr>Slide 9</vt:lpstr>
      <vt:lpstr>Categories of EEE covered</vt:lpstr>
      <vt:lpstr>Slide 11</vt:lpstr>
      <vt:lpstr>Slide 12</vt:lpstr>
      <vt:lpstr>Slide 13</vt:lpstr>
      <vt:lpstr>Slide 14</vt:lpstr>
      <vt:lpstr>Slide 15</vt:lpstr>
      <vt:lpstr>Responsibility of Producer                                                                            Contd… REDUCTION IN THE USE OF HAZARDOUS SUBSTANCES (RoHS)</vt:lpstr>
      <vt:lpstr>Responsibility of Producer                                                                            Contd… REDUCTION IN THE USE OF HAZARDOUS SUBSTANCES (RoHS)</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ANAND</cp:lastModifiedBy>
  <cp:revision>216</cp:revision>
  <cp:lastPrinted>2013-03-25T04:50:53Z</cp:lastPrinted>
  <dcterms:created xsi:type="dcterms:W3CDTF">2011-11-17T09:06:19Z</dcterms:created>
  <dcterms:modified xsi:type="dcterms:W3CDTF">2013-12-05T00:50:51Z</dcterms:modified>
</cp:coreProperties>
</file>