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6" r:id="rId4"/>
  </p:sldMasterIdLst>
  <p:notesMasterIdLst>
    <p:notesMasterId r:id="rId41"/>
  </p:notesMasterIdLst>
  <p:handoutMasterIdLst>
    <p:handoutMasterId r:id="rId42"/>
  </p:handoutMasterIdLst>
  <p:sldIdLst>
    <p:sldId id="298" r:id="rId5"/>
    <p:sldId id="257" r:id="rId6"/>
    <p:sldId id="258" r:id="rId7"/>
    <p:sldId id="290" r:id="rId8"/>
    <p:sldId id="259" r:id="rId9"/>
    <p:sldId id="261" r:id="rId10"/>
    <p:sldId id="291" r:id="rId11"/>
    <p:sldId id="292" r:id="rId12"/>
    <p:sldId id="293" r:id="rId13"/>
    <p:sldId id="294" r:id="rId14"/>
    <p:sldId id="295" r:id="rId15"/>
    <p:sldId id="281" r:id="rId16"/>
    <p:sldId id="279" r:id="rId17"/>
    <p:sldId id="265" r:id="rId18"/>
    <p:sldId id="264" r:id="rId19"/>
    <p:sldId id="280" r:id="rId20"/>
    <p:sldId id="286" r:id="rId21"/>
    <p:sldId id="287" r:id="rId22"/>
    <p:sldId id="267" r:id="rId23"/>
    <p:sldId id="268" r:id="rId24"/>
    <p:sldId id="269" r:id="rId25"/>
    <p:sldId id="288" r:id="rId26"/>
    <p:sldId id="289" r:id="rId27"/>
    <p:sldId id="266" r:id="rId28"/>
    <p:sldId id="296" r:id="rId29"/>
    <p:sldId id="262" r:id="rId30"/>
    <p:sldId id="297" r:id="rId31"/>
    <p:sldId id="282" r:id="rId32"/>
    <p:sldId id="273" r:id="rId33"/>
    <p:sldId id="283" r:id="rId34"/>
    <p:sldId id="285" r:id="rId35"/>
    <p:sldId id="271" r:id="rId36"/>
    <p:sldId id="274" r:id="rId37"/>
    <p:sldId id="275" r:id="rId38"/>
    <p:sldId id="276" r:id="rId39"/>
    <p:sldId id="277" r:id="rId40"/>
  </p:sldIdLst>
  <p:sldSz cx="9144000" cy="6858000" type="screen4x3"/>
  <p:notesSz cx="7023100" cy="9309100"/>
  <p:defaultTextStyle>
    <a:defPPr>
      <a:defRPr lang="en-US"/>
    </a:defPPr>
    <a:lvl1pPr algn="ctr"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8" autoAdjust="0"/>
    <p:restoredTop sz="94660" autoAdjust="0"/>
  </p:normalViewPr>
  <p:slideViewPr>
    <p:cSldViewPr>
      <p:cViewPr varScale="1">
        <p:scale>
          <a:sx n="69" d="100"/>
          <a:sy n="69" d="100"/>
        </p:scale>
        <p:origin x="-16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0"/>
    </p:cViewPr>
  </p:sorterViewPr>
  <p:notesViewPr>
    <p:cSldViewPr>
      <p:cViewPr varScale="1">
        <p:scale>
          <a:sx n="83" d="100"/>
          <a:sy n="83" d="100"/>
        </p:scale>
        <p:origin x="-3108" y="-72"/>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l">
              <a:defRPr sz="1200"/>
            </a:lvl1pPr>
          </a:lstStyle>
          <a:p>
            <a:endParaRPr lang="en-US"/>
          </a:p>
        </p:txBody>
      </p:sp>
      <p:sp>
        <p:nvSpPr>
          <p:cNvPr id="80899" name="Rectangle 3"/>
          <p:cNvSpPr>
            <a:spLocks noGrp="1" noChangeArrowheads="1"/>
          </p:cNvSpPr>
          <p:nvPr>
            <p:ph type="dt" sz="quarter" idx="1"/>
          </p:nvPr>
        </p:nvSpPr>
        <p:spPr bwMode="auto">
          <a:xfrm>
            <a:off x="3979757" y="0"/>
            <a:ext cx="3043343" cy="465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a:defRPr sz="1200"/>
            </a:lvl1pPr>
          </a:lstStyle>
          <a:p>
            <a:endParaRPr lang="en-US"/>
          </a:p>
        </p:txBody>
      </p:sp>
      <p:sp>
        <p:nvSpPr>
          <p:cNvPr id="80900" name="Rectangle 4"/>
          <p:cNvSpPr>
            <a:spLocks noGrp="1" noChangeArrowheads="1"/>
          </p:cNvSpPr>
          <p:nvPr>
            <p:ph type="ftr" sz="quarter" idx="2"/>
          </p:nvPr>
        </p:nvSpPr>
        <p:spPr bwMode="auto">
          <a:xfrm>
            <a:off x="0" y="8843645"/>
            <a:ext cx="3043343" cy="465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l">
              <a:defRPr sz="1200"/>
            </a:lvl1pPr>
          </a:lstStyle>
          <a:p>
            <a:endParaRPr lang="en-US"/>
          </a:p>
        </p:txBody>
      </p:sp>
      <p:sp>
        <p:nvSpPr>
          <p:cNvPr id="80901" name="Rectangle 5"/>
          <p:cNvSpPr>
            <a:spLocks noGrp="1" noChangeArrowheads="1"/>
          </p:cNvSpPr>
          <p:nvPr>
            <p:ph type="sldNum" sz="quarter" idx="3"/>
          </p:nvPr>
        </p:nvSpPr>
        <p:spPr bwMode="auto">
          <a:xfrm>
            <a:off x="3979757" y="8843645"/>
            <a:ext cx="3043343" cy="465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a:defRPr sz="1200"/>
            </a:lvl1pPr>
          </a:lstStyle>
          <a:p>
            <a:fld id="{48CC97FE-EF99-449B-AE8F-7261EEAE7DB4}" type="slidenum">
              <a:rPr lang="en-US"/>
              <a:pPr/>
              <a:t>‹#›</a:t>
            </a:fld>
            <a:endParaRPr lang="en-US"/>
          </a:p>
        </p:txBody>
      </p:sp>
    </p:spTree>
    <p:extLst>
      <p:ext uri="{BB962C8B-B14F-4D97-AF65-F5344CB8AC3E}">
        <p14:creationId xmlns:p14="http://schemas.microsoft.com/office/powerpoint/2010/main" xmlns="" val="2977216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l">
              <a:defRPr sz="1200"/>
            </a:lvl1pPr>
          </a:lstStyle>
          <a:p>
            <a:endParaRPr lang="en-US"/>
          </a:p>
        </p:txBody>
      </p:sp>
      <p:sp>
        <p:nvSpPr>
          <p:cNvPr id="29699" name="Rectangle 3"/>
          <p:cNvSpPr>
            <a:spLocks noGrp="1" noChangeArrowheads="1"/>
          </p:cNvSpPr>
          <p:nvPr>
            <p:ph type="dt" idx="1"/>
          </p:nvPr>
        </p:nvSpPr>
        <p:spPr bwMode="auto">
          <a:xfrm>
            <a:off x="3979757" y="0"/>
            <a:ext cx="3043343" cy="465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a:defRPr sz="1200"/>
            </a:lvl1pPr>
          </a:lstStyle>
          <a:p>
            <a:endParaRPr lang="en-US"/>
          </a:p>
        </p:txBody>
      </p:sp>
      <p:sp>
        <p:nvSpPr>
          <p:cNvPr id="2970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9701" name="Rectangle 5"/>
          <p:cNvSpPr>
            <a:spLocks noGrp="1" noChangeArrowheads="1"/>
          </p:cNvSpPr>
          <p:nvPr>
            <p:ph type="body" sz="quarter" idx="3"/>
          </p:nvPr>
        </p:nvSpPr>
        <p:spPr bwMode="auto">
          <a:xfrm>
            <a:off x="936414" y="4421823"/>
            <a:ext cx="5150273" cy="4189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843645"/>
            <a:ext cx="3043343" cy="465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l">
              <a:defRPr sz="1200"/>
            </a:lvl1pPr>
          </a:lstStyle>
          <a:p>
            <a:endParaRPr lang="en-US"/>
          </a:p>
        </p:txBody>
      </p:sp>
      <p:sp>
        <p:nvSpPr>
          <p:cNvPr id="29703" name="Rectangle 7"/>
          <p:cNvSpPr>
            <a:spLocks noGrp="1" noChangeArrowheads="1"/>
          </p:cNvSpPr>
          <p:nvPr>
            <p:ph type="sldNum" sz="quarter" idx="5"/>
          </p:nvPr>
        </p:nvSpPr>
        <p:spPr bwMode="auto">
          <a:xfrm>
            <a:off x="3979757" y="8843645"/>
            <a:ext cx="3043343" cy="465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a:defRPr sz="1200"/>
            </a:lvl1pPr>
          </a:lstStyle>
          <a:p>
            <a:fld id="{10D373CD-1C8C-4DD8-99A4-50DC2E2A6A80}" type="slidenum">
              <a:rPr lang="en-US"/>
              <a:pPr/>
              <a:t>‹#›</a:t>
            </a:fld>
            <a:endParaRPr lang="en-US"/>
          </a:p>
        </p:txBody>
      </p:sp>
    </p:spTree>
    <p:extLst>
      <p:ext uri="{BB962C8B-B14F-4D97-AF65-F5344CB8AC3E}">
        <p14:creationId xmlns:p14="http://schemas.microsoft.com/office/powerpoint/2010/main" xmlns="" val="15851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0341A-5B22-4A38-B616-2E6D44E1EE7D}" type="slidenum">
              <a:rPr lang="en-US"/>
              <a:pPr/>
              <a:t>6</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702310" y="4421823"/>
            <a:ext cx="5618480" cy="4189095"/>
          </a:xfrm>
        </p:spPr>
        <p:txBody>
          <a:bodyPr/>
          <a:lstStyle/>
          <a:p>
            <a:r>
              <a:rPr lang="en-US"/>
              <a:t>“Perspiration from daily use of a hard hat during hot weather may cause the suspension to deteriorate in less than a year.  Replace the suspension when needed.”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27C09-5050-4440-BCB9-1E0109C74A59}" type="slidenum">
              <a:rPr lang="en-US"/>
              <a:pPr/>
              <a:t>7</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702310" y="4421823"/>
            <a:ext cx="5618480" cy="4189095"/>
          </a:xfrm>
        </p:spPr>
        <p:txBody>
          <a:bodyPr/>
          <a:lstStyle/>
          <a:p>
            <a:r>
              <a:rPr lang="en-US"/>
              <a:t>“Hard hats have either a 4-point or 6- point suspension system as shown in the two photos.  Get replacement suspensions from </a:t>
            </a:r>
            <a:r>
              <a:rPr lang="en-US" b="1"/>
              <a:t>(name person).</a:t>
            </a:r>
            <a:r>
              <a:rPr lang="en-US"/>
              <a:t>  Most newer hats have a pivoting suspension adjustment knob that allows you to swivel a hat shell from front to back and leaves the suspension in its most protective configuration.”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5A258-57CE-4DA4-85AB-2310B2BDCC57}" type="slidenum">
              <a:rPr lang="en-US"/>
              <a:pPr/>
              <a:t>8</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702310" y="4421823"/>
            <a:ext cx="5618480" cy="4189095"/>
          </a:xfrm>
        </p:spPr>
        <p:txBody>
          <a:bodyPr/>
          <a:lstStyle/>
          <a:p>
            <a:r>
              <a:rPr lang="en-US"/>
              <a:t>“Under normal use, hardhats will last two to five years.  Our company policy is supply you with a new hard hat every (</a:t>
            </a:r>
            <a:r>
              <a:rPr lang="en-US" b="1"/>
              <a:t>specify</a:t>
            </a:r>
            <a:r>
              <a:rPr lang="en-US"/>
              <a:t>) years. Get replacement hardhats from (</a:t>
            </a:r>
            <a:r>
              <a:rPr lang="en-US" b="1"/>
              <a:t>name person</a:t>
            </a:r>
            <a:r>
              <a:rPr lang="en-US"/>
              <a:t>).  Remove or destroy any hard hat if it’s protective abilities are in doubt.”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9972E-B981-40DF-8C0F-9A39D54FFE9B}" type="slidenum">
              <a:rPr lang="en-US"/>
              <a:pPr/>
              <a:t>9</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702310" y="4421823"/>
            <a:ext cx="5618480" cy="4189095"/>
          </a:xfrm>
        </p:spPr>
        <p:txBody>
          <a:bodyPr/>
          <a:lstStyle/>
          <a:p>
            <a:r>
              <a:rPr lang="en-US"/>
              <a:t>“Paint, solvents chemicals and harsh cleaning chemicals will weaken the plastic, make it more susceptible to cracks and reduce electrical resistance.  Paint will also hide cracks that may develop.   Stickers are O.K.   Since the space between the suspension and the shell acts as a shock absorbent, objects in that space would likely transfer the force of an impact to the head (illustrated by the glasses case inside the orange hard hat photo.)”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84FCF-A206-44AA-825E-01A5AF127F7B}" type="slidenum">
              <a:rPr lang="en-US"/>
              <a:pPr/>
              <a:t>10</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1B5F9-3C3F-4D1F-B2A3-31FCB2CF5158}" type="slidenum">
              <a:rPr lang="en-US"/>
              <a:pPr/>
              <a:t>12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Eye hazards vary depending on the type of work you do, but these are the main categories.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48E09-E2C9-438C-AD50-A847E0CE4952}" type="slidenum">
              <a:rPr lang="en-US"/>
              <a:pPr/>
              <a:t>15</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“Eyewashes must be located within 10 seconds or 50 feet of the location where a splash to eyes could occur.  Eyewashes are required for strong irritants that cause irritation for a day or more.  In agriculture, eyewashes are required for anyone handling pesticides.  Other chemicals can be toxic enough to require an eyewash.”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1ACCC9-4F83-4900-A0E2-9B3E043D80CB}" type="slidenum">
              <a:rPr lang="en-US"/>
              <a:pPr/>
              <a:t>16</a:t>
            </a:fld>
            <a:endParaRPr lang="en-US"/>
          </a:p>
        </p:txBody>
      </p:sp>
      <p:sp>
        <p:nvSpPr>
          <p:cNvPr id="63490" name="Rectangle 2"/>
          <p:cNvSpPr>
            <a:spLocks noGrp="1" noRot="1" noChangeAspect="1" noChangeArrowheads="1" noTextEdit="1"/>
          </p:cNvSpPr>
          <p:nvPr>
            <p:ph type="sldImg"/>
          </p:nvPr>
        </p:nvSpPr>
        <p:spPr>
          <a:xfrm>
            <a:off x="1241425" y="741363"/>
            <a:ext cx="4541838" cy="3405187"/>
          </a:xfrm>
          <a:ln w="12700" cap="flat">
            <a:solidFill>
              <a:schemeClr val="tx1"/>
            </a:solidFill>
          </a:ln>
          <a:extLst>
            <a:ext uri="{909E8E84-426E-40DD-AFC4-6F175D3DCCD1}">
              <a14:hiddenFill xmlns:a14="http://schemas.microsoft.com/office/drawing/2010/main" xmlns="">
                <a:noFill/>
              </a14:hiddenFill>
            </a:ext>
          </a:extLst>
        </p:spPr>
      </p:sp>
      <p:sp>
        <p:nvSpPr>
          <p:cNvPr id="63491" name="Rectangle 3"/>
          <p:cNvSpPr>
            <a:spLocks noGrp="1" noChangeArrowheads="1"/>
          </p:cNvSpPr>
          <p:nvPr>
            <p:ph type="body" idx="1"/>
          </p:nvPr>
        </p:nvSpPr>
        <p:spPr>
          <a:xfrm>
            <a:off x="936414" y="4420207"/>
            <a:ext cx="5150273" cy="4190711"/>
          </a:xfrm>
          <a:noFill/>
          <a:ln/>
        </p:spPr>
        <p:txBody>
          <a:bodyPr lIns="93964" tIns="46981" rIns="93964" bIns="46981"/>
          <a:lstStyle/>
          <a:p>
            <a:pPr defTabSz="929996"/>
            <a:r>
              <a:rPr lang="en-US"/>
              <a:t>1910.138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FC2929-1021-4BFD-B3D0-0B3ECD2325D5}" type="datetime1">
              <a:rPr lang="en-US" smtClean="0"/>
              <a:pPr/>
              <a:t>11-Jul-15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37C97-09C9-4ABE-97EA-3D1CB53BAFDC}" type="slidenum">
              <a:rPr lang="en-US" smtClean="0"/>
              <a:pPr/>
              <a:t>‹#›</a:t>
            </a:fld>
            <a:endParaRPr lang="en-US"/>
          </a:p>
        </p:txBody>
      </p:sp>
    </p:spTree>
    <p:extLst>
      <p:ext uri="{BB962C8B-B14F-4D97-AF65-F5344CB8AC3E}">
        <p14:creationId xmlns:p14="http://schemas.microsoft.com/office/powerpoint/2010/main" xmlns="" val="228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 name="Freeform 7"/>
          <p:cNvSpPr>
            <a:spLocks/>
          </p:cNvSpPr>
          <p:nvPr userDrawn="1"/>
        </p:nvSpPr>
        <p:spPr bwMode="auto">
          <a:xfrm>
            <a:off x="6492875" y="5394325"/>
            <a:ext cx="2651125" cy="1463675"/>
          </a:xfrm>
          <a:custGeom>
            <a:avLst/>
            <a:gdLst>
              <a:gd name="T0" fmla="*/ 1669 w 1670"/>
              <a:gd name="T1" fmla="*/ 921 h 922"/>
              <a:gd name="T2" fmla="*/ 1636 w 1670"/>
              <a:gd name="T3" fmla="*/ 921 h 922"/>
              <a:gd name="T4" fmla="*/ 1604 w 1670"/>
              <a:gd name="T5" fmla="*/ 921 h 922"/>
              <a:gd name="T6" fmla="*/ 1571 w 1670"/>
              <a:gd name="T7" fmla="*/ 921 h 922"/>
              <a:gd name="T8" fmla="*/ 1538 w 1670"/>
              <a:gd name="T9" fmla="*/ 921 h 922"/>
              <a:gd name="T10" fmla="*/ 1505 w 1670"/>
              <a:gd name="T11" fmla="*/ 921 h 922"/>
              <a:gd name="T12" fmla="*/ 1473 w 1670"/>
              <a:gd name="T13" fmla="*/ 921 h 922"/>
              <a:gd name="T14" fmla="*/ 1429 w 1670"/>
              <a:gd name="T15" fmla="*/ 921 h 922"/>
              <a:gd name="T16" fmla="*/ 1364 w 1670"/>
              <a:gd name="T17" fmla="*/ 921 h 922"/>
              <a:gd name="T18" fmla="*/ 1287 w 1670"/>
              <a:gd name="T19" fmla="*/ 921 h 922"/>
              <a:gd name="T20" fmla="*/ 1233 w 1670"/>
              <a:gd name="T21" fmla="*/ 921 h 922"/>
              <a:gd name="T22" fmla="*/ 1156 w 1670"/>
              <a:gd name="T23" fmla="*/ 921 h 922"/>
              <a:gd name="T24" fmla="*/ 1091 w 1670"/>
              <a:gd name="T25" fmla="*/ 921 h 922"/>
              <a:gd name="T26" fmla="*/ 982 w 1670"/>
              <a:gd name="T27" fmla="*/ 921 h 922"/>
              <a:gd name="T28" fmla="*/ 927 w 1670"/>
              <a:gd name="T29" fmla="*/ 921 h 922"/>
              <a:gd name="T30" fmla="*/ 884 w 1670"/>
              <a:gd name="T31" fmla="*/ 921 h 922"/>
              <a:gd name="T32" fmla="*/ 851 w 1670"/>
              <a:gd name="T33" fmla="*/ 921 h 922"/>
              <a:gd name="T34" fmla="*/ 818 w 1670"/>
              <a:gd name="T35" fmla="*/ 921 h 922"/>
              <a:gd name="T36" fmla="*/ 764 w 1670"/>
              <a:gd name="T37" fmla="*/ 921 h 922"/>
              <a:gd name="T38" fmla="*/ 611 w 1670"/>
              <a:gd name="T39" fmla="*/ 921 h 922"/>
              <a:gd name="T40" fmla="*/ 502 w 1670"/>
              <a:gd name="T41" fmla="*/ 921 h 922"/>
              <a:gd name="T42" fmla="*/ 458 w 1670"/>
              <a:gd name="T43" fmla="*/ 921 h 922"/>
              <a:gd name="T44" fmla="*/ 425 w 1670"/>
              <a:gd name="T45" fmla="*/ 921 h 922"/>
              <a:gd name="T46" fmla="*/ 393 w 1670"/>
              <a:gd name="T47" fmla="*/ 921 h 922"/>
              <a:gd name="T48" fmla="*/ 360 w 1670"/>
              <a:gd name="T49" fmla="*/ 921 h 922"/>
              <a:gd name="T50" fmla="*/ 327 w 1670"/>
              <a:gd name="T51" fmla="*/ 921 h 922"/>
              <a:gd name="T52" fmla="*/ 284 w 1670"/>
              <a:gd name="T53" fmla="*/ 921 h 922"/>
              <a:gd name="T54" fmla="*/ 240 w 1670"/>
              <a:gd name="T55" fmla="*/ 921 h 922"/>
              <a:gd name="T56" fmla="*/ 196 w 1670"/>
              <a:gd name="T57" fmla="*/ 921 h 922"/>
              <a:gd name="T58" fmla="*/ 164 w 1670"/>
              <a:gd name="T59" fmla="*/ 921 h 922"/>
              <a:gd name="T60" fmla="*/ 131 w 1670"/>
              <a:gd name="T61" fmla="*/ 921 h 922"/>
              <a:gd name="T62" fmla="*/ 65 w 1670"/>
              <a:gd name="T63" fmla="*/ 921 h 922"/>
              <a:gd name="T64" fmla="*/ 33 w 1670"/>
              <a:gd name="T65" fmla="*/ 921 h 922"/>
              <a:gd name="T66" fmla="*/ 0 w 1670"/>
              <a:gd name="T67" fmla="*/ 921 h 922"/>
              <a:gd name="T68" fmla="*/ 1669 w 1670"/>
              <a:gd name="T69" fmla="*/ 0 h 922"/>
              <a:gd name="T70" fmla="*/ 1669 w 1670"/>
              <a:gd name="T71" fmla="*/ 921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0" h="922">
                <a:moveTo>
                  <a:pt x="1669" y="921"/>
                </a:moveTo>
                <a:lnTo>
                  <a:pt x="1636" y="921"/>
                </a:lnTo>
                <a:lnTo>
                  <a:pt x="1604" y="921"/>
                </a:lnTo>
                <a:lnTo>
                  <a:pt x="1571" y="921"/>
                </a:lnTo>
                <a:lnTo>
                  <a:pt x="1538" y="921"/>
                </a:lnTo>
                <a:lnTo>
                  <a:pt x="1505" y="921"/>
                </a:lnTo>
                <a:lnTo>
                  <a:pt x="1473" y="921"/>
                </a:lnTo>
                <a:lnTo>
                  <a:pt x="1429" y="921"/>
                </a:lnTo>
                <a:lnTo>
                  <a:pt x="1364" y="921"/>
                </a:lnTo>
                <a:lnTo>
                  <a:pt x="1287" y="921"/>
                </a:lnTo>
                <a:lnTo>
                  <a:pt x="1233" y="921"/>
                </a:lnTo>
                <a:lnTo>
                  <a:pt x="1156" y="921"/>
                </a:lnTo>
                <a:lnTo>
                  <a:pt x="1091" y="921"/>
                </a:lnTo>
                <a:lnTo>
                  <a:pt x="982" y="921"/>
                </a:lnTo>
                <a:lnTo>
                  <a:pt x="927" y="921"/>
                </a:lnTo>
                <a:lnTo>
                  <a:pt x="884" y="921"/>
                </a:lnTo>
                <a:lnTo>
                  <a:pt x="851" y="921"/>
                </a:lnTo>
                <a:lnTo>
                  <a:pt x="818" y="921"/>
                </a:lnTo>
                <a:lnTo>
                  <a:pt x="764" y="921"/>
                </a:lnTo>
                <a:lnTo>
                  <a:pt x="611" y="921"/>
                </a:lnTo>
                <a:lnTo>
                  <a:pt x="502" y="921"/>
                </a:lnTo>
                <a:lnTo>
                  <a:pt x="458" y="921"/>
                </a:lnTo>
                <a:lnTo>
                  <a:pt x="425" y="921"/>
                </a:lnTo>
                <a:lnTo>
                  <a:pt x="393" y="921"/>
                </a:lnTo>
                <a:lnTo>
                  <a:pt x="360" y="921"/>
                </a:lnTo>
                <a:lnTo>
                  <a:pt x="327" y="921"/>
                </a:lnTo>
                <a:lnTo>
                  <a:pt x="284" y="921"/>
                </a:lnTo>
                <a:lnTo>
                  <a:pt x="240" y="921"/>
                </a:lnTo>
                <a:lnTo>
                  <a:pt x="196" y="921"/>
                </a:lnTo>
                <a:lnTo>
                  <a:pt x="164" y="921"/>
                </a:lnTo>
                <a:lnTo>
                  <a:pt x="131" y="921"/>
                </a:lnTo>
                <a:lnTo>
                  <a:pt x="65" y="921"/>
                </a:lnTo>
                <a:lnTo>
                  <a:pt x="33" y="921"/>
                </a:lnTo>
                <a:lnTo>
                  <a:pt x="0" y="921"/>
                </a:lnTo>
                <a:lnTo>
                  <a:pt x="1669" y="0"/>
                </a:lnTo>
                <a:lnTo>
                  <a:pt x="1669" y="921"/>
                </a:lnTo>
              </a:path>
            </a:pathLst>
          </a:custGeom>
          <a:solidFill>
            <a:srgbClr val="0059C2"/>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43B4394-2752-40CA-82CE-D99996053112}" type="datetime1">
              <a:rPr lang="en-US" smtClean="0"/>
              <a:pPr/>
              <a:t>11-Jul-15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42037C97-09C9-4ABE-97EA-3D1CB53BAFDC}" type="slidenum">
              <a:rPr lang="en-US" smtClean="0"/>
              <a:pPr/>
              <a:t>‹#›</a:t>
            </a:fld>
            <a:endParaRPr lang="en-US" dirty="0"/>
          </a:p>
        </p:txBody>
      </p:sp>
    </p:spTree>
    <p:extLst>
      <p:ext uri="{BB962C8B-B14F-4D97-AF65-F5344CB8AC3E}">
        <p14:creationId xmlns:p14="http://schemas.microsoft.com/office/powerpoint/2010/main" xmlns="" val="31614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D7A150F-EAA6-46E3-9EC1-E1652DBCC981}" type="datetime1">
              <a:rPr lang="en-US" smtClean="0"/>
              <a:pPr/>
              <a:t>11-Jul-15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8DDC742-1C28-4454-9B70-3E2D14CFF906}" type="slidenum">
              <a:rPr lang="en-US"/>
              <a:pPr/>
              <a:t>‹#›</a:t>
            </a:fld>
            <a:endParaRPr lang="en-US"/>
          </a:p>
        </p:txBody>
      </p:sp>
    </p:spTree>
    <p:extLst>
      <p:ext uri="{BB962C8B-B14F-4D97-AF65-F5344CB8AC3E}">
        <p14:creationId xmlns:p14="http://schemas.microsoft.com/office/powerpoint/2010/main" xmlns="" val="16416350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315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19200" y="1981200"/>
            <a:ext cx="3581400" cy="3962400"/>
          </a:xfrm>
        </p:spPr>
        <p:txBody>
          <a:bodyPr/>
          <a:lstStyle/>
          <a:p>
            <a:endParaRPr lang="en-US"/>
          </a:p>
        </p:txBody>
      </p:sp>
      <p:sp>
        <p:nvSpPr>
          <p:cNvPr id="4" name="Text Placeholder 3"/>
          <p:cNvSpPr>
            <a:spLocks noGrp="1"/>
          </p:cNvSpPr>
          <p:nvPr>
            <p:ph type="body" sz="half" idx="2"/>
          </p:nvPr>
        </p:nvSpPr>
        <p:spPr>
          <a:xfrm>
            <a:off x="4953000" y="1981200"/>
            <a:ext cx="35814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172200"/>
            <a:ext cx="1905000" cy="457200"/>
          </a:xfrm>
        </p:spPr>
        <p:txBody>
          <a:bodyPr/>
          <a:lstStyle>
            <a:lvl1pPr>
              <a:defRPr/>
            </a:lvl1pPr>
          </a:lstStyle>
          <a:p>
            <a:fld id="{4B42D485-786C-43DA-97C4-76BACAD125DA}" type="datetime1">
              <a:rPr lang="en-US" smtClean="0"/>
              <a:pPr/>
              <a:t>11-Jul-15</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FA41D0C-0F32-4712-A59E-4161EA32C3D6}" type="slidenum">
              <a:rPr lang="en-US"/>
              <a:pPr/>
              <a:t>‹#›</a:t>
            </a:fld>
            <a:endParaRPr lang="en-US"/>
          </a:p>
        </p:txBody>
      </p:sp>
    </p:spTree>
    <p:extLst>
      <p:ext uri="{BB962C8B-B14F-4D97-AF65-F5344CB8AC3E}">
        <p14:creationId xmlns:p14="http://schemas.microsoft.com/office/powerpoint/2010/main" xmlns="" val="72538074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315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19200" y="1981200"/>
            <a:ext cx="7315200" cy="3962400"/>
          </a:xfrm>
        </p:spPr>
        <p:txBody>
          <a:bodyPr/>
          <a:lstStyle/>
          <a:p>
            <a:endParaRPr lang="en-US"/>
          </a:p>
        </p:txBody>
      </p:sp>
      <p:sp>
        <p:nvSpPr>
          <p:cNvPr id="4" name="Date Placeholder 3"/>
          <p:cNvSpPr>
            <a:spLocks noGrp="1"/>
          </p:cNvSpPr>
          <p:nvPr>
            <p:ph type="dt" sz="half" idx="10"/>
          </p:nvPr>
        </p:nvSpPr>
        <p:spPr>
          <a:xfrm>
            <a:off x="0" y="6172200"/>
            <a:ext cx="1905000" cy="457200"/>
          </a:xfrm>
        </p:spPr>
        <p:txBody>
          <a:bodyPr/>
          <a:lstStyle>
            <a:lvl1pPr>
              <a:defRPr/>
            </a:lvl1pPr>
          </a:lstStyle>
          <a:p>
            <a:fld id="{E8F73CA0-2156-4304-8C14-DAE885D2DAB0}" type="datetime1">
              <a:rPr lang="en-US" smtClean="0"/>
              <a:pPr/>
              <a:t>11-Jul-15</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566729C2-F548-4B87-8898-7A4596429C24}" type="slidenum">
              <a:rPr lang="en-US"/>
              <a:pPr/>
              <a:t>‹#›</a:t>
            </a:fld>
            <a:endParaRPr lang="en-US"/>
          </a:p>
        </p:txBody>
      </p:sp>
    </p:spTree>
    <p:extLst>
      <p:ext uri="{BB962C8B-B14F-4D97-AF65-F5344CB8AC3E}">
        <p14:creationId xmlns:p14="http://schemas.microsoft.com/office/powerpoint/2010/main" xmlns="" val="10673698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E484F67-6DF6-4A05-8D7A-D1279FB25E2E}" type="datetime1">
              <a:rPr lang="en-US" smtClean="0"/>
              <a:pPr/>
              <a:t>11-Jul-15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65DF8CB-E125-4052-ABFD-CCD68739ACAA}" type="slidenum">
              <a:rPr lang="en-US"/>
              <a:pPr/>
              <a:t>‹#›</a:t>
            </a:fld>
            <a:endParaRPr lang="en-US"/>
          </a:p>
        </p:txBody>
      </p:sp>
    </p:spTree>
    <p:extLst>
      <p:ext uri="{BB962C8B-B14F-4D97-AF65-F5344CB8AC3E}">
        <p14:creationId xmlns:p14="http://schemas.microsoft.com/office/powerpoint/2010/main" xmlns="" val="1767462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315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5814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981200"/>
            <a:ext cx="3581400" cy="3962400"/>
          </a:xfrm>
        </p:spPr>
        <p:txBody>
          <a:bodyPr/>
          <a:lstStyle/>
          <a:p>
            <a:endParaRPr lang="en-US"/>
          </a:p>
        </p:txBody>
      </p:sp>
      <p:sp>
        <p:nvSpPr>
          <p:cNvPr id="5" name="Date Placeholder 4"/>
          <p:cNvSpPr>
            <a:spLocks noGrp="1"/>
          </p:cNvSpPr>
          <p:nvPr>
            <p:ph type="dt" sz="half" idx="10"/>
          </p:nvPr>
        </p:nvSpPr>
        <p:spPr>
          <a:xfrm>
            <a:off x="0" y="6172200"/>
            <a:ext cx="1905000" cy="457200"/>
          </a:xfrm>
        </p:spPr>
        <p:txBody>
          <a:bodyPr/>
          <a:lstStyle>
            <a:lvl1pPr>
              <a:defRPr/>
            </a:lvl1pPr>
          </a:lstStyle>
          <a:p>
            <a:fld id="{FD441BCA-9E50-47F2-8E97-DD0AD93A4E22}" type="datetime1">
              <a:rPr lang="en-US" smtClean="0"/>
              <a:pPr/>
              <a:t>11-Jul-15</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2C91191-024E-426E-80AA-3A1539444854}" type="slidenum">
              <a:rPr lang="en-US"/>
              <a:pPr/>
              <a:t>‹#›</a:t>
            </a:fld>
            <a:endParaRPr lang="en-US"/>
          </a:p>
        </p:txBody>
      </p:sp>
    </p:spTree>
    <p:extLst>
      <p:ext uri="{BB962C8B-B14F-4D97-AF65-F5344CB8AC3E}">
        <p14:creationId xmlns:p14="http://schemas.microsoft.com/office/powerpoint/2010/main" xmlns="" val="61145987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reeform 7"/>
          <p:cNvSpPr>
            <a:spLocks/>
          </p:cNvSpPr>
          <p:nvPr userDrawn="1"/>
        </p:nvSpPr>
        <p:spPr bwMode="auto">
          <a:xfrm>
            <a:off x="6492875" y="5394325"/>
            <a:ext cx="2651125" cy="1463675"/>
          </a:xfrm>
          <a:custGeom>
            <a:avLst/>
            <a:gdLst>
              <a:gd name="T0" fmla="*/ 1669 w 1670"/>
              <a:gd name="T1" fmla="*/ 921 h 922"/>
              <a:gd name="T2" fmla="*/ 1636 w 1670"/>
              <a:gd name="T3" fmla="*/ 921 h 922"/>
              <a:gd name="T4" fmla="*/ 1604 w 1670"/>
              <a:gd name="T5" fmla="*/ 921 h 922"/>
              <a:gd name="T6" fmla="*/ 1571 w 1670"/>
              <a:gd name="T7" fmla="*/ 921 h 922"/>
              <a:gd name="T8" fmla="*/ 1538 w 1670"/>
              <a:gd name="T9" fmla="*/ 921 h 922"/>
              <a:gd name="T10" fmla="*/ 1505 w 1670"/>
              <a:gd name="T11" fmla="*/ 921 h 922"/>
              <a:gd name="T12" fmla="*/ 1473 w 1670"/>
              <a:gd name="T13" fmla="*/ 921 h 922"/>
              <a:gd name="T14" fmla="*/ 1429 w 1670"/>
              <a:gd name="T15" fmla="*/ 921 h 922"/>
              <a:gd name="T16" fmla="*/ 1364 w 1670"/>
              <a:gd name="T17" fmla="*/ 921 h 922"/>
              <a:gd name="T18" fmla="*/ 1287 w 1670"/>
              <a:gd name="T19" fmla="*/ 921 h 922"/>
              <a:gd name="T20" fmla="*/ 1233 w 1670"/>
              <a:gd name="T21" fmla="*/ 921 h 922"/>
              <a:gd name="T22" fmla="*/ 1156 w 1670"/>
              <a:gd name="T23" fmla="*/ 921 h 922"/>
              <a:gd name="T24" fmla="*/ 1091 w 1670"/>
              <a:gd name="T25" fmla="*/ 921 h 922"/>
              <a:gd name="T26" fmla="*/ 982 w 1670"/>
              <a:gd name="T27" fmla="*/ 921 h 922"/>
              <a:gd name="T28" fmla="*/ 927 w 1670"/>
              <a:gd name="T29" fmla="*/ 921 h 922"/>
              <a:gd name="T30" fmla="*/ 884 w 1670"/>
              <a:gd name="T31" fmla="*/ 921 h 922"/>
              <a:gd name="T32" fmla="*/ 851 w 1670"/>
              <a:gd name="T33" fmla="*/ 921 h 922"/>
              <a:gd name="T34" fmla="*/ 818 w 1670"/>
              <a:gd name="T35" fmla="*/ 921 h 922"/>
              <a:gd name="T36" fmla="*/ 764 w 1670"/>
              <a:gd name="T37" fmla="*/ 921 h 922"/>
              <a:gd name="T38" fmla="*/ 611 w 1670"/>
              <a:gd name="T39" fmla="*/ 921 h 922"/>
              <a:gd name="T40" fmla="*/ 502 w 1670"/>
              <a:gd name="T41" fmla="*/ 921 h 922"/>
              <a:gd name="T42" fmla="*/ 458 w 1670"/>
              <a:gd name="T43" fmla="*/ 921 h 922"/>
              <a:gd name="T44" fmla="*/ 425 w 1670"/>
              <a:gd name="T45" fmla="*/ 921 h 922"/>
              <a:gd name="T46" fmla="*/ 393 w 1670"/>
              <a:gd name="T47" fmla="*/ 921 h 922"/>
              <a:gd name="T48" fmla="*/ 360 w 1670"/>
              <a:gd name="T49" fmla="*/ 921 h 922"/>
              <a:gd name="T50" fmla="*/ 327 w 1670"/>
              <a:gd name="T51" fmla="*/ 921 h 922"/>
              <a:gd name="T52" fmla="*/ 284 w 1670"/>
              <a:gd name="T53" fmla="*/ 921 h 922"/>
              <a:gd name="T54" fmla="*/ 240 w 1670"/>
              <a:gd name="T55" fmla="*/ 921 h 922"/>
              <a:gd name="T56" fmla="*/ 196 w 1670"/>
              <a:gd name="T57" fmla="*/ 921 h 922"/>
              <a:gd name="T58" fmla="*/ 164 w 1670"/>
              <a:gd name="T59" fmla="*/ 921 h 922"/>
              <a:gd name="T60" fmla="*/ 131 w 1670"/>
              <a:gd name="T61" fmla="*/ 921 h 922"/>
              <a:gd name="T62" fmla="*/ 65 w 1670"/>
              <a:gd name="T63" fmla="*/ 921 h 922"/>
              <a:gd name="T64" fmla="*/ 33 w 1670"/>
              <a:gd name="T65" fmla="*/ 921 h 922"/>
              <a:gd name="T66" fmla="*/ 0 w 1670"/>
              <a:gd name="T67" fmla="*/ 921 h 922"/>
              <a:gd name="T68" fmla="*/ 1669 w 1670"/>
              <a:gd name="T69" fmla="*/ 0 h 922"/>
              <a:gd name="T70" fmla="*/ 1669 w 1670"/>
              <a:gd name="T71" fmla="*/ 921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0" h="922">
                <a:moveTo>
                  <a:pt x="1669" y="921"/>
                </a:moveTo>
                <a:lnTo>
                  <a:pt x="1636" y="921"/>
                </a:lnTo>
                <a:lnTo>
                  <a:pt x="1604" y="921"/>
                </a:lnTo>
                <a:lnTo>
                  <a:pt x="1571" y="921"/>
                </a:lnTo>
                <a:lnTo>
                  <a:pt x="1538" y="921"/>
                </a:lnTo>
                <a:lnTo>
                  <a:pt x="1505" y="921"/>
                </a:lnTo>
                <a:lnTo>
                  <a:pt x="1473" y="921"/>
                </a:lnTo>
                <a:lnTo>
                  <a:pt x="1429" y="921"/>
                </a:lnTo>
                <a:lnTo>
                  <a:pt x="1364" y="921"/>
                </a:lnTo>
                <a:lnTo>
                  <a:pt x="1287" y="921"/>
                </a:lnTo>
                <a:lnTo>
                  <a:pt x="1233" y="921"/>
                </a:lnTo>
                <a:lnTo>
                  <a:pt x="1156" y="921"/>
                </a:lnTo>
                <a:lnTo>
                  <a:pt x="1091" y="921"/>
                </a:lnTo>
                <a:lnTo>
                  <a:pt x="982" y="921"/>
                </a:lnTo>
                <a:lnTo>
                  <a:pt x="927" y="921"/>
                </a:lnTo>
                <a:lnTo>
                  <a:pt x="884" y="921"/>
                </a:lnTo>
                <a:lnTo>
                  <a:pt x="851" y="921"/>
                </a:lnTo>
                <a:lnTo>
                  <a:pt x="818" y="921"/>
                </a:lnTo>
                <a:lnTo>
                  <a:pt x="764" y="921"/>
                </a:lnTo>
                <a:lnTo>
                  <a:pt x="611" y="921"/>
                </a:lnTo>
                <a:lnTo>
                  <a:pt x="502" y="921"/>
                </a:lnTo>
                <a:lnTo>
                  <a:pt x="458" y="921"/>
                </a:lnTo>
                <a:lnTo>
                  <a:pt x="425" y="921"/>
                </a:lnTo>
                <a:lnTo>
                  <a:pt x="393" y="921"/>
                </a:lnTo>
                <a:lnTo>
                  <a:pt x="360" y="921"/>
                </a:lnTo>
                <a:lnTo>
                  <a:pt x="327" y="921"/>
                </a:lnTo>
                <a:lnTo>
                  <a:pt x="284" y="921"/>
                </a:lnTo>
                <a:lnTo>
                  <a:pt x="240" y="921"/>
                </a:lnTo>
                <a:lnTo>
                  <a:pt x="196" y="921"/>
                </a:lnTo>
                <a:lnTo>
                  <a:pt x="164" y="921"/>
                </a:lnTo>
                <a:lnTo>
                  <a:pt x="131" y="921"/>
                </a:lnTo>
                <a:lnTo>
                  <a:pt x="65" y="921"/>
                </a:lnTo>
                <a:lnTo>
                  <a:pt x="33" y="921"/>
                </a:lnTo>
                <a:lnTo>
                  <a:pt x="0" y="921"/>
                </a:lnTo>
                <a:lnTo>
                  <a:pt x="1669" y="0"/>
                </a:lnTo>
                <a:lnTo>
                  <a:pt x="1669" y="921"/>
                </a:lnTo>
              </a:path>
            </a:pathLst>
          </a:custGeom>
          <a:solidFill>
            <a:srgbClr val="0059C2"/>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 name="Title Placeholder 1"/>
          <p:cNvSpPr>
            <a:spLocks noGrp="1"/>
          </p:cNvSpPr>
          <p:nvPr>
            <p:ph type="title"/>
          </p:nvPr>
        </p:nvSpPr>
        <p:spPr>
          <a:xfrm>
            <a:off x="1325562" y="274638"/>
            <a:ext cx="758983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6A241-DC3D-4068-8688-CC0F8089AD98}" type="datetime1">
              <a:rPr lang="en-US" smtClean="0"/>
              <a:pPr/>
              <a:t>11-Jul-15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7" name="Group 6"/>
          <p:cNvGrpSpPr/>
          <p:nvPr userDrawn="1"/>
        </p:nvGrpSpPr>
        <p:grpSpPr>
          <a:xfrm>
            <a:off x="0" y="0"/>
            <a:ext cx="2651125" cy="1463675"/>
            <a:chOff x="0" y="0"/>
            <a:chExt cx="2651125" cy="1463675"/>
          </a:xfrm>
        </p:grpSpPr>
        <p:sp>
          <p:nvSpPr>
            <p:cNvPr id="8" name="Freeform 8"/>
            <p:cNvSpPr>
              <a:spLocks/>
            </p:cNvSpPr>
            <p:nvPr userDrawn="1"/>
          </p:nvSpPr>
          <p:spPr bwMode="auto">
            <a:xfrm>
              <a:off x="0" y="0"/>
              <a:ext cx="2651125" cy="1463675"/>
            </a:xfrm>
            <a:custGeom>
              <a:avLst/>
              <a:gdLst>
                <a:gd name="T0" fmla="*/ 0 w 1670"/>
                <a:gd name="T1" fmla="*/ 0 h 922"/>
                <a:gd name="T2" fmla="*/ 33 w 1670"/>
                <a:gd name="T3" fmla="*/ 0 h 922"/>
                <a:gd name="T4" fmla="*/ 65 w 1670"/>
                <a:gd name="T5" fmla="*/ 0 h 922"/>
                <a:gd name="T6" fmla="*/ 98 w 1670"/>
                <a:gd name="T7" fmla="*/ 0 h 922"/>
                <a:gd name="T8" fmla="*/ 131 w 1670"/>
                <a:gd name="T9" fmla="*/ 0 h 922"/>
                <a:gd name="T10" fmla="*/ 164 w 1670"/>
                <a:gd name="T11" fmla="*/ 0 h 922"/>
                <a:gd name="T12" fmla="*/ 196 w 1670"/>
                <a:gd name="T13" fmla="*/ 0 h 922"/>
                <a:gd name="T14" fmla="*/ 240 w 1670"/>
                <a:gd name="T15" fmla="*/ 0 h 922"/>
                <a:gd name="T16" fmla="*/ 305 w 1670"/>
                <a:gd name="T17" fmla="*/ 0 h 922"/>
                <a:gd name="T18" fmla="*/ 382 w 1670"/>
                <a:gd name="T19" fmla="*/ 0 h 922"/>
                <a:gd name="T20" fmla="*/ 436 w 1670"/>
                <a:gd name="T21" fmla="*/ 0 h 922"/>
                <a:gd name="T22" fmla="*/ 513 w 1670"/>
                <a:gd name="T23" fmla="*/ 0 h 922"/>
                <a:gd name="T24" fmla="*/ 578 w 1670"/>
                <a:gd name="T25" fmla="*/ 0 h 922"/>
                <a:gd name="T26" fmla="*/ 687 w 1670"/>
                <a:gd name="T27" fmla="*/ 0 h 922"/>
                <a:gd name="T28" fmla="*/ 742 w 1670"/>
                <a:gd name="T29" fmla="*/ 0 h 922"/>
                <a:gd name="T30" fmla="*/ 785 w 1670"/>
                <a:gd name="T31" fmla="*/ 0 h 922"/>
                <a:gd name="T32" fmla="*/ 818 w 1670"/>
                <a:gd name="T33" fmla="*/ 0 h 922"/>
                <a:gd name="T34" fmla="*/ 851 w 1670"/>
                <a:gd name="T35" fmla="*/ 0 h 922"/>
                <a:gd name="T36" fmla="*/ 905 w 1670"/>
                <a:gd name="T37" fmla="*/ 0 h 922"/>
                <a:gd name="T38" fmla="*/ 1058 w 1670"/>
                <a:gd name="T39" fmla="*/ 0 h 922"/>
                <a:gd name="T40" fmla="*/ 1167 w 1670"/>
                <a:gd name="T41" fmla="*/ 0 h 922"/>
                <a:gd name="T42" fmla="*/ 1211 w 1670"/>
                <a:gd name="T43" fmla="*/ 0 h 922"/>
                <a:gd name="T44" fmla="*/ 1244 w 1670"/>
                <a:gd name="T45" fmla="*/ 0 h 922"/>
                <a:gd name="T46" fmla="*/ 1276 w 1670"/>
                <a:gd name="T47" fmla="*/ 0 h 922"/>
                <a:gd name="T48" fmla="*/ 1309 w 1670"/>
                <a:gd name="T49" fmla="*/ 0 h 922"/>
                <a:gd name="T50" fmla="*/ 1342 w 1670"/>
                <a:gd name="T51" fmla="*/ 0 h 922"/>
                <a:gd name="T52" fmla="*/ 1385 w 1670"/>
                <a:gd name="T53" fmla="*/ 0 h 922"/>
                <a:gd name="T54" fmla="*/ 1429 w 1670"/>
                <a:gd name="T55" fmla="*/ 0 h 922"/>
                <a:gd name="T56" fmla="*/ 1473 w 1670"/>
                <a:gd name="T57" fmla="*/ 0 h 922"/>
                <a:gd name="T58" fmla="*/ 1505 w 1670"/>
                <a:gd name="T59" fmla="*/ 0 h 922"/>
                <a:gd name="T60" fmla="*/ 1538 w 1670"/>
                <a:gd name="T61" fmla="*/ 0 h 922"/>
                <a:gd name="T62" fmla="*/ 1604 w 1670"/>
                <a:gd name="T63" fmla="*/ 0 h 922"/>
                <a:gd name="T64" fmla="*/ 1636 w 1670"/>
                <a:gd name="T65" fmla="*/ 0 h 922"/>
                <a:gd name="T66" fmla="*/ 1669 w 1670"/>
                <a:gd name="T67" fmla="*/ 0 h 922"/>
                <a:gd name="T68" fmla="*/ 0 w 1670"/>
                <a:gd name="T69" fmla="*/ 921 h 922"/>
                <a:gd name="T70" fmla="*/ 0 w 1670"/>
                <a:gd name="T71"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0" h="922">
                  <a:moveTo>
                    <a:pt x="0" y="0"/>
                  </a:moveTo>
                  <a:lnTo>
                    <a:pt x="33" y="0"/>
                  </a:lnTo>
                  <a:lnTo>
                    <a:pt x="65" y="0"/>
                  </a:lnTo>
                  <a:lnTo>
                    <a:pt x="98" y="0"/>
                  </a:lnTo>
                  <a:lnTo>
                    <a:pt x="131" y="0"/>
                  </a:lnTo>
                  <a:lnTo>
                    <a:pt x="164" y="0"/>
                  </a:lnTo>
                  <a:lnTo>
                    <a:pt x="196" y="0"/>
                  </a:lnTo>
                  <a:lnTo>
                    <a:pt x="240" y="0"/>
                  </a:lnTo>
                  <a:lnTo>
                    <a:pt x="305" y="0"/>
                  </a:lnTo>
                  <a:lnTo>
                    <a:pt x="382" y="0"/>
                  </a:lnTo>
                  <a:lnTo>
                    <a:pt x="436" y="0"/>
                  </a:lnTo>
                  <a:lnTo>
                    <a:pt x="513" y="0"/>
                  </a:lnTo>
                  <a:lnTo>
                    <a:pt x="578" y="0"/>
                  </a:lnTo>
                  <a:lnTo>
                    <a:pt x="687" y="0"/>
                  </a:lnTo>
                  <a:lnTo>
                    <a:pt x="742" y="0"/>
                  </a:lnTo>
                  <a:lnTo>
                    <a:pt x="785" y="0"/>
                  </a:lnTo>
                  <a:lnTo>
                    <a:pt x="818" y="0"/>
                  </a:lnTo>
                  <a:lnTo>
                    <a:pt x="851" y="0"/>
                  </a:lnTo>
                  <a:lnTo>
                    <a:pt x="905" y="0"/>
                  </a:lnTo>
                  <a:lnTo>
                    <a:pt x="1058" y="0"/>
                  </a:lnTo>
                  <a:lnTo>
                    <a:pt x="1167" y="0"/>
                  </a:lnTo>
                  <a:lnTo>
                    <a:pt x="1211" y="0"/>
                  </a:lnTo>
                  <a:lnTo>
                    <a:pt x="1244" y="0"/>
                  </a:lnTo>
                  <a:lnTo>
                    <a:pt x="1276" y="0"/>
                  </a:lnTo>
                  <a:lnTo>
                    <a:pt x="1309" y="0"/>
                  </a:lnTo>
                  <a:lnTo>
                    <a:pt x="1342" y="0"/>
                  </a:lnTo>
                  <a:lnTo>
                    <a:pt x="1385" y="0"/>
                  </a:lnTo>
                  <a:lnTo>
                    <a:pt x="1429" y="0"/>
                  </a:lnTo>
                  <a:lnTo>
                    <a:pt x="1473" y="0"/>
                  </a:lnTo>
                  <a:lnTo>
                    <a:pt x="1505" y="0"/>
                  </a:lnTo>
                  <a:lnTo>
                    <a:pt x="1538" y="0"/>
                  </a:lnTo>
                  <a:lnTo>
                    <a:pt x="1604" y="0"/>
                  </a:lnTo>
                  <a:lnTo>
                    <a:pt x="1636" y="0"/>
                  </a:lnTo>
                  <a:lnTo>
                    <a:pt x="1669" y="0"/>
                  </a:lnTo>
                  <a:lnTo>
                    <a:pt x="0" y="921"/>
                  </a:lnTo>
                  <a:lnTo>
                    <a:pt x="0" y="0"/>
                  </a:lnTo>
                </a:path>
              </a:pathLst>
            </a:custGeom>
            <a:solidFill>
              <a:srgbClr val="0059C2"/>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9" name="Picture 9" descr="URS_Wht"/>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228600" y="228600"/>
              <a:ext cx="1028700" cy="36512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aseline="0">
                <a:solidFill>
                  <a:schemeClr val="bg1"/>
                </a:solidFill>
              </a:defRPr>
            </a:lvl1pPr>
          </a:lstStyle>
          <a:p>
            <a:fld id="{42037C97-09C9-4ABE-97EA-3D1CB53BAFDC}" type="slidenum">
              <a:rPr lang="en-US" smtClean="0"/>
              <a:pPr/>
              <a:t>‹#›</a:t>
            </a:fld>
            <a:endParaRPr lang="en-US" dirty="0"/>
          </a:p>
        </p:txBody>
      </p:sp>
    </p:spTree>
    <p:extLst>
      <p:ext uri="{BB962C8B-B14F-4D97-AF65-F5344CB8AC3E}">
        <p14:creationId xmlns:p14="http://schemas.microsoft.com/office/powerpoint/2010/main" xmlns="" val="222885635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600"/>
        </a:spcAft>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ts val="0"/>
        </a:spcBef>
        <a:spcAft>
          <a:spcPts val="600"/>
        </a:spcAft>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ts val="0"/>
        </a:spcBef>
        <a:spcAft>
          <a:spcPts val="600"/>
        </a:spcAft>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8" Type="http://schemas.openxmlformats.org/officeDocument/2006/relationships/hyperlink" Target="http://www.acclaimimages.com/_gallery/_pages/0015-0309-1416-5124.html" TargetMode="External"/><Relationship Id="rId3" Type="http://schemas.openxmlformats.org/officeDocument/2006/relationships/hyperlink" Target="http://www.acclaimimages.com/_gallery/_pages/0355-0609-2315-5822.html" TargetMode="External"/><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www.acclaimimages.com/_gallery/_pages/0001-0503-0708-5653.html" TargetMode="External"/><Relationship Id="rId4" Type="http://schemas.openxmlformats.org/officeDocument/2006/relationships/image" Target="../media/image31.jpeg"/><Relationship Id="rId9"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acclaimimages.com/usepolicy.html" TargetMode="Externa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crsafety.com/gloves/leather/drivers.html" TargetMode="External"/><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www.professionalequipment.com/xq/ASP/productid.6232/qx/enlargeproduct.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3.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hyperlink" Target="http://www.safetytechint.com/products/first-receivers.php" TargetMode="External"/><Relationship Id="rId5" Type="http://schemas.openxmlformats.org/officeDocument/2006/relationships/image" Target="../media/image52.jpe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safetymart.com.au/Catalogue/pg%205.htm" TargetMode="Externa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304800" y="2133600"/>
            <a:ext cx="8229600" cy="1470025"/>
          </a:xfrm>
        </p:spPr>
        <p:txBody>
          <a:bodyPr>
            <a:normAutofit/>
          </a:bodyPr>
          <a:lstStyle/>
          <a:p>
            <a:r>
              <a:rPr lang="en-US" sz="3900" dirty="0" smtClean="0">
                <a:solidFill>
                  <a:schemeClr val="tx1"/>
                </a:solidFill>
                <a:latin typeface="Times New Roman" pitchFamily="18" charset="0"/>
              </a:rPr>
              <a:t>PERSONAL PROTECTION </a:t>
            </a:r>
            <a:r>
              <a:rPr lang="en-US" sz="3900" dirty="0">
                <a:latin typeface="Times New Roman" pitchFamily="18" charset="0"/>
              </a:rPr>
              <a:t>E</a:t>
            </a:r>
            <a:r>
              <a:rPr lang="en-US" sz="3900" dirty="0" smtClean="0">
                <a:solidFill>
                  <a:schemeClr val="tx1"/>
                </a:solidFill>
                <a:latin typeface="Times New Roman" pitchFamily="18" charset="0"/>
              </a:rPr>
              <a:t>QUIPMENT</a:t>
            </a:r>
            <a:endParaRPr lang="en-US" sz="3900" dirty="0">
              <a:solidFill>
                <a:schemeClr val="tx1"/>
              </a:solidFill>
              <a:latin typeface="Times New Roman" pitchFamily="18" charset="0"/>
            </a:endParaRPr>
          </a:p>
        </p:txBody>
      </p:sp>
    </p:spTree>
    <p:extLst>
      <p:ext uri="{BB962C8B-B14F-4D97-AF65-F5344CB8AC3E}">
        <p14:creationId xmlns:p14="http://schemas.microsoft.com/office/powerpoint/2010/main" xmlns="" val="1468315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a:t>Use of Hard Hats</a:t>
            </a:r>
          </a:p>
        </p:txBody>
      </p:sp>
      <p:sp>
        <p:nvSpPr>
          <p:cNvPr id="76803" name="Rectangle 3"/>
          <p:cNvSpPr>
            <a:spLocks noChangeArrowheads="1"/>
          </p:cNvSpPr>
          <p:nvPr/>
        </p:nvSpPr>
        <p:spPr bwMode="auto">
          <a:xfrm>
            <a:off x="457200" y="1537056"/>
            <a:ext cx="66294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spAutoFit/>
          </a:bodyPr>
          <a:lstStyle/>
          <a:p>
            <a:pPr marL="342900" indent="-342900" algn="just" eaLnBrk="1" hangingPunct="1">
              <a:spcAft>
                <a:spcPts val="1200"/>
              </a:spcAft>
              <a:buFont typeface="Arial" pitchFamily="34" charset="0"/>
              <a:buChar char="•"/>
            </a:pPr>
            <a:r>
              <a:rPr lang="en-US" u="sng" dirty="0" smtClean="0"/>
              <a:t>Don’t</a:t>
            </a:r>
            <a:r>
              <a:rPr lang="en-US" dirty="0" smtClean="0"/>
              <a:t> </a:t>
            </a:r>
            <a:r>
              <a:rPr lang="en-US" dirty="0"/>
              <a:t>use paint, solvents, gasoline, chemicals, or harsh cleaning materials on the shell</a:t>
            </a:r>
            <a:r>
              <a:rPr lang="en-US" dirty="0" smtClean="0"/>
              <a:t>.</a:t>
            </a:r>
          </a:p>
          <a:p>
            <a:pPr algn="just" eaLnBrk="1" hangingPunct="1">
              <a:spcAft>
                <a:spcPts val="0"/>
              </a:spcAft>
            </a:pPr>
            <a:endParaRPr lang="en-US" sz="1200" dirty="0"/>
          </a:p>
          <a:p>
            <a:pPr marL="342900" indent="-342900" algn="just" eaLnBrk="1" hangingPunct="1">
              <a:spcAft>
                <a:spcPts val="1200"/>
              </a:spcAft>
              <a:buFont typeface="Arial" pitchFamily="34" charset="0"/>
              <a:buChar char="•"/>
            </a:pPr>
            <a:r>
              <a:rPr lang="en-US" u="sng" dirty="0" smtClean="0"/>
              <a:t>Don’t</a:t>
            </a:r>
            <a:r>
              <a:rPr lang="en-US" dirty="0" smtClean="0"/>
              <a:t> </a:t>
            </a:r>
            <a:r>
              <a:rPr lang="en-US" dirty="0"/>
              <a:t>transport headwear in rear windows of vehicles since sunlight and extreme heat will weaken it</a:t>
            </a:r>
            <a:r>
              <a:rPr lang="en-US" dirty="0" smtClean="0"/>
              <a:t>.</a:t>
            </a:r>
          </a:p>
          <a:p>
            <a:pPr algn="just" eaLnBrk="1" hangingPunct="1">
              <a:spcAft>
                <a:spcPts val="0"/>
              </a:spcAft>
            </a:pPr>
            <a:endParaRPr lang="en-US" sz="1200" dirty="0"/>
          </a:p>
          <a:p>
            <a:pPr marL="342900" indent="-342900" algn="just" eaLnBrk="1" hangingPunct="1">
              <a:spcAft>
                <a:spcPts val="1200"/>
              </a:spcAft>
              <a:buFont typeface="Arial" pitchFamily="34" charset="0"/>
              <a:buChar char="•"/>
            </a:pPr>
            <a:r>
              <a:rPr lang="en-US" u="sng" dirty="0" smtClean="0"/>
              <a:t>Don’t</a:t>
            </a:r>
            <a:r>
              <a:rPr lang="en-US" dirty="0" smtClean="0"/>
              <a:t> </a:t>
            </a:r>
            <a:r>
              <a:rPr lang="en-US" dirty="0"/>
              <a:t>put anything in the space between the suspension and the shell.</a:t>
            </a:r>
            <a:r>
              <a:rPr lang="en-US" sz="2800" dirty="0"/>
              <a:t> </a:t>
            </a:r>
          </a:p>
        </p:txBody>
      </p:sp>
      <p:sp>
        <p:nvSpPr>
          <p:cNvPr id="3" name="Slide Number Placeholder 2"/>
          <p:cNvSpPr>
            <a:spLocks noGrp="1"/>
          </p:cNvSpPr>
          <p:nvPr>
            <p:ph type="sldNum" sz="quarter" idx="12"/>
          </p:nvPr>
        </p:nvSpPr>
        <p:spPr/>
        <p:txBody>
          <a:bodyPr/>
          <a:lstStyle/>
          <a:p>
            <a:fld id="{42037C97-09C9-4ABE-97EA-3D1CB53BAFDC}" type="slidenum">
              <a:rPr lang="en-US" smtClean="0"/>
              <a:pPr/>
              <a:t>9</a:t>
            </a:fld>
            <a:endParaRPr lang="en-US" dirty="0"/>
          </a:p>
        </p:txBody>
      </p:sp>
      <p:grpSp>
        <p:nvGrpSpPr>
          <p:cNvPr id="6" name="Group 5"/>
          <p:cNvGrpSpPr/>
          <p:nvPr/>
        </p:nvGrpSpPr>
        <p:grpSpPr>
          <a:xfrm>
            <a:off x="7292690" y="1371600"/>
            <a:ext cx="1219200" cy="1295400"/>
            <a:chOff x="7355032" y="685800"/>
            <a:chExt cx="1219200" cy="1295400"/>
          </a:xfrm>
        </p:grpSpPr>
        <p:pic>
          <p:nvPicPr>
            <p:cNvPr id="76804" name="Picture 4" descr="j03865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5050" y="685800"/>
              <a:ext cx="1079500" cy="1295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p:cNvGrpSpPr/>
            <p:nvPr/>
          </p:nvGrpSpPr>
          <p:grpSpPr>
            <a:xfrm>
              <a:off x="7355032" y="685800"/>
              <a:ext cx="1219200" cy="1295400"/>
              <a:chOff x="6553200" y="1752600"/>
              <a:chExt cx="1219200" cy="1295400"/>
            </a:xfrm>
          </p:grpSpPr>
          <p:sp>
            <p:nvSpPr>
              <p:cNvPr id="76807" name="Oval 7"/>
              <p:cNvSpPr>
                <a:spLocks noChangeArrowheads="1"/>
              </p:cNvSpPr>
              <p:nvPr/>
            </p:nvSpPr>
            <p:spPr bwMode="auto">
              <a:xfrm>
                <a:off x="6553200" y="1752600"/>
                <a:ext cx="1219200" cy="1295400"/>
              </a:xfrm>
              <a:prstGeom prst="ellipse">
                <a:avLst/>
              </a:prstGeom>
              <a:noFill/>
              <a:ln w="571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6808" name="Line 8"/>
              <p:cNvSpPr>
                <a:spLocks noChangeShapeType="1"/>
              </p:cNvSpPr>
              <p:nvPr/>
            </p:nvSpPr>
            <p:spPr bwMode="auto">
              <a:xfrm flipH="1">
                <a:off x="6705600" y="1981200"/>
                <a:ext cx="838200" cy="838200"/>
              </a:xfrm>
              <a:prstGeom prst="line">
                <a:avLst/>
              </a:prstGeom>
              <a:noFill/>
              <a:ln w="571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nvGrpSpPr>
          <p:cNvPr id="9" name="Group 8"/>
          <p:cNvGrpSpPr/>
          <p:nvPr/>
        </p:nvGrpSpPr>
        <p:grpSpPr>
          <a:xfrm>
            <a:off x="7267864" y="2895600"/>
            <a:ext cx="1371600" cy="1219200"/>
            <a:chOff x="6819900" y="3733800"/>
            <a:chExt cx="1371600" cy="1219200"/>
          </a:xfrm>
        </p:grpSpPr>
        <p:pic>
          <p:nvPicPr>
            <p:cNvPr id="76805" name="Picture 5" descr="pickuptruck2"/>
            <p:cNvPicPr>
              <a:picLocks noChangeAspect="1" noChangeArrowheads="1"/>
            </p:cNvPicPr>
            <p:nvPr/>
          </p:nvPicPr>
          <p:blipFill>
            <a:blip r:embed="rId4" cstate="print">
              <a:extLst>
                <a:ext uri="{28A0092B-C50C-407E-A947-70E740481C1C}">
                  <a14:useLocalDpi xmlns:a14="http://schemas.microsoft.com/office/drawing/2010/main" xmlns="" val="0"/>
                </a:ext>
              </a:extLst>
            </a:blip>
            <a:srcRect l="38281" t="9436" r="12500" b="39859"/>
            <a:stretch>
              <a:fillRect/>
            </a:stretch>
          </p:blipFill>
          <p:spPr bwMode="auto">
            <a:xfrm>
              <a:off x="6819900" y="3852862"/>
              <a:ext cx="1371600" cy="9810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p:nvPr/>
          </p:nvGrpSpPr>
          <p:grpSpPr>
            <a:xfrm>
              <a:off x="6858000" y="3733800"/>
              <a:ext cx="1219200" cy="1219200"/>
              <a:chOff x="6858000" y="3733800"/>
              <a:chExt cx="1219200" cy="1219200"/>
            </a:xfrm>
          </p:grpSpPr>
          <p:sp>
            <p:nvSpPr>
              <p:cNvPr id="76811" name="Line 11"/>
              <p:cNvSpPr>
                <a:spLocks noChangeShapeType="1"/>
              </p:cNvSpPr>
              <p:nvPr/>
            </p:nvSpPr>
            <p:spPr bwMode="auto">
              <a:xfrm flipH="1">
                <a:off x="7086600" y="3886200"/>
                <a:ext cx="838200" cy="838200"/>
              </a:xfrm>
              <a:prstGeom prst="line">
                <a:avLst/>
              </a:prstGeom>
              <a:noFill/>
              <a:ln w="571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6812" name="Oval 12"/>
              <p:cNvSpPr>
                <a:spLocks noChangeArrowheads="1"/>
              </p:cNvSpPr>
              <p:nvPr/>
            </p:nvSpPr>
            <p:spPr bwMode="auto">
              <a:xfrm>
                <a:off x="6858000" y="3733800"/>
                <a:ext cx="1219200" cy="1219200"/>
              </a:xfrm>
              <a:prstGeom prst="ellipse">
                <a:avLst/>
              </a:prstGeom>
              <a:noFill/>
              <a:ln w="571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8" name="Group 7"/>
          <p:cNvGrpSpPr/>
          <p:nvPr/>
        </p:nvGrpSpPr>
        <p:grpSpPr>
          <a:xfrm>
            <a:off x="7315200" y="4495800"/>
            <a:ext cx="1371600" cy="1219200"/>
            <a:chOff x="5029200" y="5220855"/>
            <a:chExt cx="1371600" cy="1219200"/>
          </a:xfrm>
        </p:grpSpPr>
        <p:pic>
          <p:nvPicPr>
            <p:cNvPr id="76806" name="Picture 6" descr="Hardhat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29200" y="5220855"/>
              <a:ext cx="1371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0000"/>
                  </a:solidFill>
                  <a:miter lim="800000"/>
                  <a:headEnd/>
                  <a:tailEnd/>
                </a14:hiddenLine>
              </a:ext>
            </a:extLst>
          </p:spPr>
        </p:pic>
        <p:grpSp>
          <p:nvGrpSpPr>
            <p:cNvPr id="20" name="Group 19"/>
            <p:cNvGrpSpPr/>
            <p:nvPr/>
          </p:nvGrpSpPr>
          <p:grpSpPr>
            <a:xfrm>
              <a:off x="5105400" y="5220855"/>
              <a:ext cx="1219200" cy="1219200"/>
              <a:chOff x="6858000" y="3733800"/>
              <a:chExt cx="1219200" cy="1219200"/>
            </a:xfrm>
          </p:grpSpPr>
          <p:sp>
            <p:nvSpPr>
              <p:cNvPr id="21" name="Line 11"/>
              <p:cNvSpPr>
                <a:spLocks noChangeShapeType="1"/>
              </p:cNvSpPr>
              <p:nvPr/>
            </p:nvSpPr>
            <p:spPr bwMode="auto">
              <a:xfrm flipH="1">
                <a:off x="7086600" y="3886200"/>
                <a:ext cx="838200" cy="838200"/>
              </a:xfrm>
              <a:prstGeom prst="line">
                <a:avLst/>
              </a:prstGeom>
              <a:noFill/>
              <a:ln w="571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 name="Oval 12"/>
              <p:cNvSpPr>
                <a:spLocks noChangeArrowheads="1"/>
              </p:cNvSpPr>
              <p:nvPr/>
            </p:nvSpPr>
            <p:spPr bwMode="auto">
              <a:xfrm>
                <a:off x="6858000" y="3733800"/>
                <a:ext cx="1219200" cy="1219200"/>
              </a:xfrm>
              <a:prstGeom prst="ellipse">
                <a:avLst/>
              </a:prstGeom>
              <a:noFill/>
              <a:ln w="571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304800"/>
            <a:ext cx="8686800" cy="1143000"/>
          </a:xfrm>
        </p:spPr>
        <p:txBody>
          <a:bodyPr>
            <a:normAutofit/>
          </a:bodyPr>
          <a:lstStyle/>
          <a:p>
            <a:r>
              <a:rPr lang="en-US" b="1" dirty="0"/>
              <a:t>Evidence of UV Deterioration</a:t>
            </a:r>
          </a:p>
        </p:txBody>
      </p:sp>
      <p:pic>
        <p:nvPicPr>
          <p:cNvPr id="78851" name="Picture 3" descr="Red hardha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981200"/>
            <a:ext cx="1981200" cy="1462088"/>
          </a:xfrm>
          <a:prstGeom prst="rect">
            <a:avLst/>
          </a:prstGeom>
          <a:noFill/>
          <a:extLst>
            <a:ext uri="{909E8E84-426E-40DD-AFC4-6F175D3DCCD1}">
              <a14:hiddenFill xmlns:a14="http://schemas.microsoft.com/office/drawing/2010/main" xmlns="">
                <a:solidFill>
                  <a:srgbClr val="FFFFFF"/>
                </a:solidFill>
              </a14:hiddenFill>
            </a:ext>
          </a:extLst>
        </p:spPr>
      </p:pic>
      <p:sp>
        <p:nvSpPr>
          <p:cNvPr id="78852" name="Text Box 4"/>
          <p:cNvSpPr txBox="1">
            <a:spLocks noChangeArrowheads="1"/>
          </p:cNvSpPr>
          <p:nvPr/>
        </p:nvSpPr>
        <p:spPr bwMode="auto">
          <a:xfrm>
            <a:off x="304800" y="3505200"/>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1600" b="1" dirty="0"/>
              <a:t>As it comes from the store</a:t>
            </a:r>
          </a:p>
        </p:txBody>
      </p:sp>
      <p:sp>
        <p:nvSpPr>
          <p:cNvPr id="78853" name="Text Box 5"/>
          <p:cNvSpPr txBox="1">
            <a:spLocks noChangeArrowheads="1"/>
          </p:cNvSpPr>
          <p:nvPr/>
        </p:nvSpPr>
        <p:spPr bwMode="auto">
          <a:xfrm>
            <a:off x="533400" y="5638800"/>
            <a:ext cx="2438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eaLnBrk="1" hangingPunct="1">
              <a:spcBef>
                <a:spcPct val="50000"/>
              </a:spcBef>
            </a:pPr>
            <a:r>
              <a:rPr lang="en-US" sz="1600" b="1" dirty="0"/>
              <a:t>After too many UV rays</a:t>
            </a:r>
          </a:p>
        </p:txBody>
      </p:sp>
      <p:pic>
        <p:nvPicPr>
          <p:cNvPr id="78854" name="Picture 6" descr="Red hardhat - sunwashe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4038600"/>
            <a:ext cx="2057400" cy="1519238"/>
          </a:xfrm>
          <a:prstGeom prst="rect">
            <a:avLst/>
          </a:prstGeom>
          <a:noFill/>
          <a:extLst>
            <a:ext uri="{909E8E84-426E-40DD-AFC4-6F175D3DCCD1}">
              <a14:hiddenFill xmlns:a14="http://schemas.microsoft.com/office/drawing/2010/main" xmlns="">
                <a:solidFill>
                  <a:srgbClr val="FFFFFF"/>
                </a:solidFill>
              </a14:hiddenFill>
            </a:ext>
          </a:extLst>
        </p:spPr>
      </p:pic>
      <p:sp>
        <p:nvSpPr>
          <p:cNvPr id="78855" name="Text Box 7"/>
          <p:cNvSpPr txBox="1">
            <a:spLocks noChangeArrowheads="1"/>
          </p:cNvSpPr>
          <p:nvPr/>
        </p:nvSpPr>
        <p:spPr bwMode="auto">
          <a:xfrm>
            <a:off x="3352800" y="1905000"/>
            <a:ext cx="5562600" cy="3939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228600" indent="-2286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just" eaLnBrk="1" hangingPunct="1">
              <a:spcAft>
                <a:spcPts val="1200"/>
              </a:spcAft>
            </a:pPr>
            <a:r>
              <a:rPr lang="en-US" u="sng" dirty="0">
                <a:latin typeface="Arial" pitchFamily="34" charset="0"/>
              </a:rPr>
              <a:t>Plastic hats</a:t>
            </a:r>
            <a:r>
              <a:rPr lang="en-US" dirty="0">
                <a:latin typeface="Arial" pitchFamily="34" charset="0"/>
              </a:rPr>
              <a:t> are unserviceable if:</a:t>
            </a:r>
          </a:p>
          <a:p>
            <a:pPr algn="just" eaLnBrk="1" hangingPunct="1">
              <a:buFontTx/>
              <a:buChar char="•"/>
            </a:pPr>
            <a:r>
              <a:rPr lang="en-US" dirty="0">
                <a:latin typeface="Arial" pitchFamily="34" charset="0"/>
              </a:rPr>
              <a:t>There are visible cracks,</a:t>
            </a:r>
          </a:p>
          <a:p>
            <a:pPr algn="just" eaLnBrk="1" hangingPunct="1">
              <a:buFontTx/>
              <a:buChar char="•"/>
            </a:pPr>
            <a:endParaRPr lang="en-US" dirty="0">
              <a:latin typeface="Arial" pitchFamily="34" charset="0"/>
            </a:endParaRPr>
          </a:p>
          <a:p>
            <a:pPr algn="just" eaLnBrk="1" hangingPunct="1">
              <a:buFontTx/>
              <a:buChar char="•"/>
            </a:pPr>
            <a:r>
              <a:rPr lang="en-US" dirty="0">
                <a:latin typeface="Arial" pitchFamily="34" charset="0"/>
              </a:rPr>
              <a:t>There is discoloration due to ultraviolet light (sun light)</a:t>
            </a:r>
          </a:p>
          <a:p>
            <a:pPr algn="just" eaLnBrk="1" hangingPunct="1">
              <a:buFontTx/>
              <a:buChar char="•"/>
            </a:pPr>
            <a:endParaRPr lang="en-US" dirty="0">
              <a:latin typeface="Arial" pitchFamily="34" charset="0"/>
            </a:endParaRPr>
          </a:p>
          <a:p>
            <a:pPr algn="just" eaLnBrk="1" hangingPunct="1">
              <a:buFontTx/>
              <a:buChar char="•"/>
            </a:pPr>
            <a:r>
              <a:rPr lang="en-US" dirty="0">
                <a:latin typeface="Arial" pitchFamily="34" charset="0"/>
              </a:rPr>
              <a:t>If squeezing the sides of hardhat  causes a popping sound </a:t>
            </a:r>
            <a:r>
              <a:rPr lang="en-US" i="1" dirty="0">
                <a:latin typeface="Arial" pitchFamily="34" charset="0"/>
              </a:rPr>
              <a:t>(indicates plastic is breaking down – doesn’t have resiliency)</a:t>
            </a:r>
            <a:endParaRPr lang="en-US" dirty="0">
              <a:latin typeface="Arial" pitchFamily="34" charset="0"/>
            </a:endParaRPr>
          </a:p>
        </p:txBody>
      </p:sp>
      <p:sp>
        <p:nvSpPr>
          <p:cNvPr id="3" name="Slide Number Placeholder 2"/>
          <p:cNvSpPr>
            <a:spLocks noGrp="1"/>
          </p:cNvSpPr>
          <p:nvPr>
            <p:ph type="sldNum" sz="quarter" idx="12"/>
          </p:nvPr>
        </p:nvSpPr>
        <p:spPr/>
        <p:txBody>
          <a:bodyPr/>
          <a:lstStyle/>
          <a:p>
            <a:fld id="{42037C97-09C9-4ABE-97EA-3D1CB53BAFDC}" type="slidenum">
              <a:rPr lang="en-US" smtClean="0"/>
              <a:pPr/>
              <a:t>10</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057400" y="762000"/>
            <a:ext cx="556895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r>
              <a:rPr lang="en-US" sz="5400" b="1" dirty="0"/>
              <a:t>Eye Protection</a:t>
            </a:r>
          </a:p>
        </p:txBody>
      </p:sp>
      <p:sp>
        <p:nvSpPr>
          <p:cNvPr id="57347" name="Rectangle 3"/>
          <p:cNvSpPr>
            <a:spLocks noGrp="1" noChangeArrowheads="1"/>
          </p:cNvSpPr>
          <p:nvPr>
            <p:ph type="title"/>
          </p:nvPr>
        </p:nvSpPr>
        <p:spPr/>
        <p:txBody>
          <a:bodyPr>
            <a:normAutofit/>
          </a:bodyPr>
          <a:lstStyle/>
          <a:p>
            <a:r>
              <a:rPr lang="en-US" sz="3600"/>
              <a:t> </a:t>
            </a:r>
          </a:p>
        </p:txBody>
      </p:sp>
      <p:pic>
        <p:nvPicPr>
          <p:cNvPr id="57349" name="Picture 5" descr="PPLPR00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1795462"/>
            <a:ext cx="4997450" cy="399573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42037C97-09C9-4ABE-97EA-3D1CB53BAFDC}" type="slidenum">
              <a:rPr lang="en-US" smtClean="0"/>
              <a:pPr/>
              <a:t>11</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25562" y="274638"/>
            <a:ext cx="7589838" cy="792162"/>
          </a:xfrm>
        </p:spPr>
        <p:txBody>
          <a:bodyPr/>
          <a:lstStyle/>
          <a:p>
            <a:r>
              <a:rPr lang="en-US" dirty="0"/>
              <a:t>Types of Eye Hazards</a:t>
            </a:r>
          </a:p>
        </p:txBody>
      </p:sp>
      <p:sp>
        <p:nvSpPr>
          <p:cNvPr id="53254" name="Rectangle 6"/>
          <p:cNvSpPr>
            <a:spLocks noChangeArrowheads="1"/>
          </p:cNvSpPr>
          <p:nvPr/>
        </p:nvSpPr>
        <p:spPr bwMode="auto">
          <a:xfrm>
            <a:off x="3624263" y="21859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grpSp>
        <p:nvGrpSpPr>
          <p:cNvPr id="5" name="Group 4"/>
          <p:cNvGrpSpPr/>
          <p:nvPr/>
        </p:nvGrpSpPr>
        <p:grpSpPr>
          <a:xfrm>
            <a:off x="3452812" y="2438400"/>
            <a:ext cx="2566988" cy="2131147"/>
            <a:chOff x="3124200" y="3452091"/>
            <a:chExt cx="2566988" cy="2131147"/>
          </a:xfrm>
        </p:grpSpPr>
        <p:sp>
          <p:nvSpPr>
            <p:cNvPr id="53255" name="Text Box 7"/>
            <p:cNvSpPr txBox="1">
              <a:spLocks noChangeArrowheads="1"/>
            </p:cNvSpPr>
            <p:nvPr/>
          </p:nvSpPr>
          <p:spPr bwMode="auto">
            <a:xfrm>
              <a:off x="3429000" y="3452091"/>
              <a:ext cx="1992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spcBef>
                  <a:spcPct val="50000"/>
                </a:spcBef>
              </a:pPr>
              <a:r>
                <a:rPr lang="en-US" dirty="0">
                  <a:latin typeface="Verdana" pitchFamily="34" charset="0"/>
                </a:rPr>
                <a:t>Chemicals</a:t>
              </a:r>
            </a:p>
          </p:txBody>
        </p:sp>
        <p:pic>
          <p:nvPicPr>
            <p:cNvPr id="53257" name="Picture 9" descr="j028934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4200" y="3886200"/>
              <a:ext cx="2566988" cy="169703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 name="Group 3"/>
          <p:cNvGrpSpPr/>
          <p:nvPr/>
        </p:nvGrpSpPr>
        <p:grpSpPr>
          <a:xfrm>
            <a:off x="762000" y="1447800"/>
            <a:ext cx="2347913" cy="1993900"/>
            <a:chOff x="1905000" y="1828800"/>
            <a:chExt cx="2347913" cy="1993900"/>
          </a:xfrm>
        </p:grpSpPr>
        <p:sp>
          <p:nvSpPr>
            <p:cNvPr id="53251" name="Text Box 3"/>
            <p:cNvSpPr txBox="1">
              <a:spLocks noChangeArrowheads="1"/>
            </p:cNvSpPr>
            <p:nvPr/>
          </p:nvSpPr>
          <p:spPr bwMode="auto">
            <a:xfrm>
              <a:off x="1905000" y="1828800"/>
              <a:ext cx="23479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spcBef>
                  <a:spcPct val="50000"/>
                </a:spcBef>
              </a:pPr>
              <a:r>
                <a:rPr lang="en-US" dirty="0">
                  <a:latin typeface="Verdana" pitchFamily="34" charset="0"/>
                </a:rPr>
                <a:t>Flying objects</a:t>
              </a:r>
            </a:p>
          </p:txBody>
        </p:sp>
        <p:pic>
          <p:nvPicPr>
            <p:cNvPr id="53258" name="Picture 10" descr="Eye"/>
            <p:cNvPicPr>
              <a:picLocks noChangeAspect="1" noChangeArrowheads="1"/>
            </p:cNvPicPr>
            <p:nvPr/>
          </p:nvPicPr>
          <p:blipFill>
            <a:blip r:embed="rId4" cstate="print">
              <a:extLst>
                <a:ext uri="{28A0092B-C50C-407E-A947-70E740481C1C}">
                  <a14:useLocalDpi xmlns:a14="http://schemas.microsoft.com/office/drawing/2010/main" xmlns="" val="0"/>
                </a:ext>
              </a:extLst>
            </a:blip>
            <a:srcRect t="11201" r="11380"/>
            <a:stretch>
              <a:fillRect/>
            </a:stretch>
          </p:blipFill>
          <p:spPr bwMode="auto">
            <a:xfrm>
              <a:off x="1981200" y="2286000"/>
              <a:ext cx="2266950" cy="153670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 name="Group 5"/>
          <p:cNvGrpSpPr/>
          <p:nvPr/>
        </p:nvGrpSpPr>
        <p:grpSpPr>
          <a:xfrm>
            <a:off x="5867400" y="1295400"/>
            <a:ext cx="3124200" cy="2667000"/>
            <a:chOff x="5867400" y="1752600"/>
            <a:chExt cx="3124200" cy="2667000"/>
          </a:xfrm>
        </p:grpSpPr>
        <p:sp>
          <p:nvSpPr>
            <p:cNvPr id="53252" name="Text Box 4"/>
            <p:cNvSpPr txBox="1">
              <a:spLocks noChangeArrowheads="1"/>
            </p:cNvSpPr>
            <p:nvPr/>
          </p:nvSpPr>
          <p:spPr bwMode="auto">
            <a:xfrm>
              <a:off x="5867400" y="1752600"/>
              <a:ext cx="3124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spcBef>
                  <a:spcPct val="50000"/>
                </a:spcBef>
              </a:pPr>
              <a:r>
                <a:rPr lang="en-US" dirty="0">
                  <a:latin typeface="Verdana" pitchFamily="34" charset="0"/>
                </a:rPr>
                <a:t>Particles and dust</a:t>
              </a:r>
            </a:p>
          </p:txBody>
        </p:sp>
        <p:pic>
          <p:nvPicPr>
            <p:cNvPr id="53259" name="Picture 11" descr="fibercement siding cutting 001"/>
            <p:cNvPicPr>
              <a:picLocks noChangeAspect="1" noChangeArrowheads="1"/>
            </p:cNvPicPr>
            <p:nvPr/>
          </p:nvPicPr>
          <p:blipFill>
            <a:blip r:embed="rId5" cstate="print">
              <a:extLst>
                <a:ext uri="{28A0092B-C50C-407E-A947-70E740481C1C}">
                  <a14:useLocalDpi xmlns:a14="http://schemas.microsoft.com/office/drawing/2010/main" xmlns="" val="0"/>
                </a:ext>
              </a:extLst>
            </a:blip>
            <a:srcRect l="28322" t="21303" r="37675" b="26767"/>
            <a:stretch>
              <a:fillRect/>
            </a:stretch>
          </p:blipFill>
          <p:spPr bwMode="auto">
            <a:xfrm>
              <a:off x="6400800" y="2209800"/>
              <a:ext cx="1928813" cy="220980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 name="Group 6"/>
          <p:cNvGrpSpPr/>
          <p:nvPr/>
        </p:nvGrpSpPr>
        <p:grpSpPr>
          <a:xfrm>
            <a:off x="838200" y="4419600"/>
            <a:ext cx="5948363" cy="1687513"/>
            <a:chOff x="838200" y="4772818"/>
            <a:chExt cx="5948363" cy="1687513"/>
          </a:xfrm>
        </p:grpSpPr>
        <p:sp>
          <p:nvSpPr>
            <p:cNvPr id="53253" name="Text Box 5"/>
            <p:cNvSpPr txBox="1">
              <a:spLocks noChangeArrowheads="1"/>
            </p:cNvSpPr>
            <p:nvPr/>
          </p:nvSpPr>
          <p:spPr bwMode="auto">
            <a:xfrm>
              <a:off x="2517775" y="5616575"/>
              <a:ext cx="4268788"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spcBef>
                  <a:spcPct val="50000"/>
                </a:spcBef>
              </a:pPr>
              <a:r>
                <a:rPr lang="en-US" dirty="0">
                  <a:latin typeface="Verdana" pitchFamily="34" charset="0"/>
                </a:rPr>
                <a:t>Harmful light radiation – ultraviolet, lasers,</a:t>
              </a:r>
              <a:r>
                <a:rPr lang="en-US" dirty="0">
                  <a:solidFill>
                    <a:srgbClr val="000066"/>
                  </a:solidFill>
                  <a:latin typeface="Verdana" pitchFamily="34" charset="0"/>
                </a:rPr>
                <a:t> </a:t>
              </a:r>
              <a:r>
                <a:rPr lang="en-US" dirty="0">
                  <a:latin typeface="Verdana" pitchFamily="34" charset="0"/>
                </a:rPr>
                <a:t>infrared</a:t>
              </a:r>
            </a:p>
          </p:txBody>
        </p:sp>
        <p:pic>
          <p:nvPicPr>
            <p:cNvPr id="53261" name="Picture 13" descr="j0216044"/>
            <p:cNvPicPr>
              <a:picLocks noChangeAspect="1" noChangeArrowheads="1"/>
            </p:cNvPicPr>
            <p:nvPr/>
          </p:nvPicPr>
          <p:blipFill>
            <a:blip r:embed="rId6" cstate="print">
              <a:extLst>
                <a:ext uri="{28A0092B-C50C-407E-A947-70E740481C1C}">
                  <a14:useLocalDpi xmlns:a14="http://schemas.microsoft.com/office/drawing/2010/main" xmlns="" val="0"/>
                </a:ext>
              </a:extLst>
            </a:blip>
            <a:srcRect t="19183" b="17752"/>
            <a:stretch>
              <a:fillRect/>
            </a:stretch>
          </p:blipFill>
          <p:spPr bwMode="auto">
            <a:xfrm>
              <a:off x="838200" y="4772818"/>
              <a:ext cx="1757363" cy="168751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 name="Slide Number Placeholder 2"/>
          <p:cNvSpPr>
            <a:spLocks noGrp="1"/>
          </p:cNvSpPr>
          <p:nvPr>
            <p:ph type="sldNum" sz="quarter" idx="12"/>
          </p:nvPr>
        </p:nvSpPr>
        <p:spPr/>
        <p:txBody>
          <a:bodyPr/>
          <a:lstStyle/>
          <a:p>
            <a:fld id="{42037C97-09C9-4ABE-97EA-3D1CB53BAFDC}" type="slidenum">
              <a:rPr lang="en-US" smtClean="0"/>
              <a:pPr/>
              <a:t>12</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228600"/>
            <a:ext cx="7589838" cy="1143000"/>
          </a:xfrm>
        </p:spPr>
        <p:txBody>
          <a:bodyPr/>
          <a:lstStyle/>
          <a:p>
            <a:r>
              <a:rPr lang="en-US" dirty="0"/>
              <a:t>TYPES OF EYE PROTECTION</a:t>
            </a:r>
          </a:p>
        </p:txBody>
      </p:sp>
      <p:sp>
        <p:nvSpPr>
          <p:cNvPr id="38915" name="Rectangle 3"/>
          <p:cNvSpPr>
            <a:spLocks noGrp="1" noChangeArrowheads="1"/>
          </p:cNvSpPr>
          <p:nvPr>
            <p:ph idx="1"/>
          </p:nvPr>
        </p:nvSpPr>
        <p:spPr>
          <a:xfrm>
            <a:off x="457200" y="1600200"/>
            <a:ext cx="4343400" cy="4525963"/>
          </a:xfrm>
        </p:spPr>
        <p:txBody>
          <a:bodyPr/>
          <a:lstStyle/>
          <a:p>
            <a:pPr>
              <a:spcAft>
                <a:spcPct val="20000"/>
              </a:spcAft>
            </a:pPr>
            <a:r>
              <a:rPr lang="en-US" sz="2600" dirty="0"/>
              <a:t>Safety Glasses </a:t>
            </a:r>
          </a:p>
          <a:p>
            <a:pPr>
              <a:spcAft>
                <a:spcPct val="20000"/>
              </a:spcAft>
            </a:pPr>
            <a:r>
              <a:rPr lang="en-US" sz="2600" dirty="0"/>
              <a:t>Safety Goggles </a:t>
            </a:r>
          </a:p>
          <a:p>
            <a:pPr>
              <a:spcAft>
                <a:spcPct val="20000"/>
              </a:spcAft>
            </a:pPr>
            <a:r>
              <a:rPr lang="en-US" sz="2600" dirty="0"/>
              <a:t>Face Shield</a:t>
            </a:r>
          </a:p>
          <a:p>
            <a:pPr>
              <a:spcAft>
                <a:spcPct val="20000"/>
              </a:spcAft>
            </a:pPr>
            <a:r>
              <a:rPr lang="en-US" sz="2600" dirty="0"/>
              <a:t>Welders/Chipper Goggles</a:t>
            </a:r>
          </a:p>
          <a:p>
            <a:pPr>
              <a:spcAft>
                <a:spcPct val="20000"/>
              </a:spcAft>
            </a:pPr>
            <a:r>
              <a:rPr lang="en-US" sz="2600" dirty="0"/>
              <a:t>Welding Shields</a:t>
            </a:r>
          </a:p>
          <a:p>
            <a:pPr>
              <a:spcAft>
                <a:spcPct val="20000"/>
              </a:spcAft>
            </a:pPr>
            <a:r>
              <a:rPr lang="en-US" sz="2600" dirty="0"/>
              <a:t>Prescription Eyewear</a:t>
            </a:r>
          </a:p>
        </p:txBody>
      </p:sp>
      <p:pic>
        <p:nvPicPr>
          <p:cNvPr id="38916" name="Picture 4" descr="goggles"/>
          <p:cNvPicPr>
            <a:picLocks noGrp="1" noChangeAspect="1" noChangeArrowheads="1"/>
          </p:cNvPicPr>
          <p:nvPr>
            <p:ph type="clipArt" sz="half"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6850063" y="1524000"/>
            <a:ext cx="1760537" cy="1809750"/>
          </a:xfrm>
        </p:spPr>
      </p:pic>
      <p:pic>
        <p:nvPicPr>
          <p:cNvPr id="38917" name="Picture 5" descr="uvexastropec30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96062" y="3429000"/>
            <a:ext cx="2014538"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38918" name="Picture 6" descr="labfaceshiel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76800" y="1828800"/>
            <a:ext cx="1541463" cy="3733800"/>
          </a:xfrm>
          <a:prstGeom prst="rect">
            <a:avLst/>
          </a:prstGeom>
          <a:noFill/>
          <a:extLst>
            <a:ext uri="{909E8E84-426E-40DD-AFC4-6F175D3DCCD1}">
              <a14:hiddenFill xmlns:a14="http://schemas.microsoft.com/office/drawing/2010/main" xmlns="">
                <a:solidFill>
                  <a:srgbClr val="FFFFFF"/>
                </a:solidFill>
              </a14:hiddenFill>
            </a:ext>
          </a:extLst>
        </p:spPr>
      </p:pic>
      <p:pic>
        <p:nvPicPr>
          <p:cNvPr id="38919" name="Picture 7" descr="eyeprotectionsig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71600" y="5075526"/>
            <a:ext cx="2057400" cy="1468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2037C97-09C9-4ABE-97EA-3D1CB53BAFDC}" type="slidenum">
              <a:rPr lang="en-US" smtClean="0"/>
              <a:pPr/>
              <a:t>13</a:t>
            </a:fld>
            <a:endParaRPr lang="en-US" dirty="0"/>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04800"/>
            <a:ext cx="7589838" cy="1143000"/>
          </a:xfrm>
        </p:spPr>
        <p:txBody>
          <a:bodyPr/>
          <a:lstStyle/>
          <a:p>
            <a:r>
              <a:rPr lang="en-US" dirty="0"/>
              <a:t>CARE OF EYE PROTECTION</a:t>
            </a:r>
          </a:p>
        </p:txBody>
      </p:sp>
      <p:sp>
        <p:nvSpPr>
          <p:cNvPr id="37891" name="Rectangle 3"/>
          <p:cNvSpPr>
            <a:spLocks noGrp="1" noChangeArrowheads="1"/>
          </p:cNvSpPr>
          <p:nvPr>
            <p:ph idx="1"/>
          </p:nvPr>
        </p:nvSpPr>
        <p:spPr/>
        <p:txBody>
          <a:bodyPr/>
          <a:lstStyle/>
          <a:p>
            <a:pPr>
              <a:lnSpc>
                <a:spcPct val="90000"/>
              </a:lnSpc>
              <a:spcBef>
                <a:spcPct val="40000"/>
              </a:spcBef>
              <a:spcAft>
                <a:spcPct val="40000"/>
              </a:spcAft>
            </a:pPr>
            <a:r>
              <a:rPr lang="en-US" sz="2600" dirty="0"/>
              <a:t>Clean with warm soap and water, air dry</a:t>
            </a:r>
          </a:p>
          <a:p>
            <a:pPr>
              <a:lnSpc>
                <a:spcPct val="90000"/>
              </a:lnSpc>
              <a:spcBef>
                <a:spcPct val="40000"/>
              </a:spcBef>
              <a:spcAft>
                <a:spcPct val="40000"/>
              </a:spcAft>
            </a:pPr>
            <a:r>
              <a:rPr lang="en-US" sz="2600" dirty="0"/>
              <a:t>Replace if scratched or otherwise damaged</a:t>
            </a:r>
          </a:p>
          <a:p>
            <a:pPr>
              <a:lnSpc>
                <a:spcPct val="90000"/>
              </a:lnSpc>
              <a:spcBef>
                <a:spcPct val="40000"/>
              </a:spcBef>
              <a:spcAft>
                <a:spcPct val="40000"/>
              </a:spcAft>
            </a:pPr>
            <a:r>
              <a:rPr lang="en-US" sz="2600" dirty="0"/>
              <a:t>Emergency Eyewash</a:t>
            </a:r>
          </a:p>
        </p:txBody>
      </p:sp>
      <p:pic>
        <p:nvPicPr>
          <p:cNvPr id="37892" name="Picture 4" descr="safetyglasses"/>
          <p:cNvPicPr>
            <a:picLocks noGrp="1" noChangeAspect="1" noChangeArrowheads="1"/>
          </p:cNvPicPr>
          <p:nvPr>
            <p:ph type="clipArt" sz="half" idx="4294967295"/>
          </p:nvPr>
        </p:nvPicPr>
        <p:blipFill>
          <a:blip r:embed="rId2" cstate="print">
            <a:extLst>
              <a:ext uri="{28A0092B-C50C-407E-A947-70E740481C1C}">
                <a14:useLocalDpi xmlns:a14="http://schemas.microsoft.com/office/drawing/2010/main" xmlns="" val="0"/>
              </a:ext>
            </a:extLst>
          </a:blip>
          <a:stretch>
            <a:fillRect/>
          </a:stretch>
        </p:blipFill>
        <p:spPr>
          <a:xfrm>
            <a:off x="2819400" y="4800600"/>
            <a:ext cx="3581400" cy="1371600"/>
          </a:xfrm>
        </p:spPr>
      </p:pic>
      <p:pic>
        <p:nvPicPr>
          <p:cNvPr id="37893" name="Picture 5" descr="Screw penetrated sunglasses 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045"/>
          <a:stretch>
            <a:fillRect/>
          </a:stretch>
        </p:blipFill>
        <p:spPr bwMode="auto">
          <a:xfrm>
            <a:off x="5004955" y="3041865"/>
            <a:ext cx="1905000" cy="1624013"/>
          </a:xfrm>
          <a:prstGeom prst="rect">
            <a:avLst/>
          </a:prstGeom>
          <a:noFill/>
          <a:extLst>
            <a:ext uri="{909E8E84-426E-40DD-AFC4-6F175D3DCCD1}">
              <a14:hiddenFill xmlns:a14="http://schemas.microsoft.com/office/drawing/2010/main" xmlns="">
                <a:solidFill>
                  <a:srgbClr val="FFFFFF"/>
                </a:solidFill>
              </a14:hiddenFill>
            </a:ext>
          </a:extLst>
        </p:spPr>
      </p:pic>
      <p:pic>
        <p:nvPicPr>
          <p:cNvPr id="37894" name="Picture 6" descr="Reason for wearing eye protectio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3000" y="3962400"/>
            <a:ext cx="1509713" cy="2117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42037C97-09C9-4ABE-97EA-3D1CB53BAFDC}" type="slidenum">
              <a:rPr lang="en-US" smtClean="0"/>
              <a:pPr/>
              <a:t>14</a:t>
            </a:fld>
            <a:endParaRPr lang="en-US" dirty="0"/>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0" y="228600"/>
            <a:ext cx="7589838" cy="1143000"/>
          </a:xfrm>
        </p:spPr>
        <p:txBody>
          <a:bodyPr/>
          <a:lstStyle/>
          <a:p>
            <a:r>
              <a:rPr lang="en-US" dirty="0"/>
              <a:t>Emergency Eyewashes</a:t>
            </a:r>
          </a:p>
        </p:txBody>
      </p:sp>
      <p:sp>
        <p:nvSpPr>
          <p:cNvPr id="55299" name="Rectangle 3"/>
          <p:cNvSpPr>
            <a:spLocks noChangeArrowheads="1"/>
          </p:cNvSpPr>
          <p:nvPr/>
        </p:nvSpPr>
        <p:spPr bwMode="auto">
          <a:xfrm>
            <a:off x="390525" y="1447800"/>
            <a:ext cx="8448675" cy="34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t" anchorCtr="0">
            <a:spAutoFit/>
          </a:bodyPr>
          <a:lstStyle/>
          <a:p>
            <a:pPr algn="l" eaLnBrk="1" hangingPunct="1">
              <a:spcAft>
                <a:spcPts val="1200"/>
              </a:spcAft>
            </a:pPr>
            <a:r>
              <a:rPr lang="en-US" sz="2800" dirty="0">
                <a:solidFill>
                  <a:schemeClr val="hlink"/>
                </a:solidFill>
                <a:latin typeface="Verdana" pitchFamily="34" charset="0"/>
              </a:rPr>
              <a:t> </a:t>
            </a:r>
            <a:r>
              <a:rPr lang="en-US" sz="2800" b="1" dirty="0">
                <a:solidFill>
                  <a:schemeClr val="hlink"/>
                </a:solidFill>
                <a:latin typeface="Verdana" pitchFamily="34" charset="0"/>
              </a:rPr>
              <a:t>An eyewash station is required for potential eye exposure to</a:t>
            </a:r>
            <a:r>
              <a:rPr lang="en-US" sz="2800" dirty="0" smtClean="0">
                <a:solidFill>
                  <a:schemeClr val="hlink"/>
                </a:solidFill>
                <a:latin typeface="Verdana" pitchFamily="34" charset="0"/>
              </a:rPr>
              <a:t>:</a:t>
            </a:r>
          </a:p>
          <a:p>
            <a:pPr marL="342900" indent="-342900" algn="l" eaLnBrk="1" hangingPunct="1">
              <a:spcBef>
                <a:spcPct val="50000"/>
              </a:spcBef>
              <a:buFont typeface="Wingdings" pitchFamily="2" charset="2"/>
              <a:buChar char="ü"/>
            </a:pPr>
            <a:r>
              <a:rPr lang="en-US" sz="2800" b="1" dirty="0" smtClean="0"/>
              <a:t>corrosives – acids, caustics</a:t>
            </a:r>
          </a:p>
          <a:p>
            <a:pPr marL="342900" indent="-342900" algn="l" eaLnBrk="1" hangingPunct="1">
              <a:spcBef>
                <a:spcPct val="50000"/>
              </a:spcBef>
              <a:buFont typeface="Wingdings" pitchFamily="2" charset="2"/>
              <a:buChar char="ü"/>
            </a:pPr>
            <a:r>
              <a:rPr lang="en-US" sz="2800" b="1" dirty="0" smtClean="0"/>
              <a:t> strong irritants – many chemicals</a:t>
            </a:r>
          </a:p>
          <a:p>
            <a:pPr marL="342900" indent="-342900" algn="l" eaLnBrk="1" hangingPunct="1">
              <a:spcBef>
                <a:spcPct val="50000"/>
              </a:spcBef>
              <a:buFont typeface="Wingdings" pitchFamily="2" charset="2"/>
              <a:buChar char="ü"/>
            </a:pPr>
            <a:r>
              <a:rPr lang="en-US" sz="2800" b="1" dirty="0" smtClean="0"/>
              <a:t> toxic chemicals - pesticides</a:t>
            </a:r>
          </a:p>
          <a:p>
            <a:pPr algn="l" eaLnBrk="1" hangingPunct="1">
              <a:spcAft>
                <a:spcPts val="1200"/>
              </a:spcAft>
            </a:pPr>
            <a:endParaRPr lang="en-US" sz="2800" b="1" dirty="0">
              <a:solidFill>
                <a:schemeClr val="hlink"/>
              </a:solidFill>
              <a:latin typeface="Verdana" pitchFamily="34" charset="0"/>
            </a:endParaRPr>
          </a:p>
        </p:txBody>
      </p:sp>
      <p:grpSp>
        <p:nvGrpSpPr>
          <p:cNvPr id="55300" name="Group 4"/>
          <p:cNvGrpSpPr>
            <a:grpSpLocks/>
          </p:cNvGrpSpPr>
          <p:nvPr/>
        </p:nvGrpSpPr>
        <p:grpSpPr bwMode="auto">
          <a:xfrm>
            <a:off x="1955800" y="3032125"/>
            <a:ext cx="5232400" cy="793750"/>
            <a:chOff x="0" y="0"/>
            <a:chExt cx="3296" cy="500"/>
          </a:xfrm>
        </p:grpSpPr>
        <p:sp>
          <p:nvSpPr>
            <p:cNvPr id="55301" name="Rectangle 5"/>
            <p:cNvSpPr>
              <a:spLocks noChangeArrowheads="1"/>
            </p:cNvSpPr>
            <p:nvPr/>
          </p:nvSpPr>
          <p:spPr bwMode="auto">
            <a:xfrm>
              <a:off x="0" y="0"/>
              <a:ext cx="3296"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grpSp>
          <p:nvGrpSpPr>
            <p:cNvPr id="55302" name="Group 6"/>
            <p:cNvGrpSpPr>
              <a:grpSpLocks/>
            </p:cNvGrpSpPr>
            <p:nvPr/>
          </p:nvGrpSpPr>
          <p:grpSpPr bwMode="auto">
            <a:xfrm>
              <a:off x="0" y="0"/>
              <a:ext cx="2295" cy="500"/>
              <a:chOff x="0" y="0"/>
              <a:chExt cx="2295" cy="500"/>
            </a:xfrm>
          </p:grpSpPr>
          <p:sp>
            <p:nvSpPr>
              <p:cNvPr id="55303" name="Rectangle 7"/>
              <p:cNvSpPr>
                <a:spLocks noChangeArrowheads="1"/>
              </p:cNvSpPr>
              <p:nvPr/>
            </p:nvSpPr>
            <p:spPr bwMode="auto">
              <a:xfrm>
                <a:off x="0" y="0"/>
                <a:ext cx="229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55304" name="Rectangle 8"/>
              <p:cNvSpPr>
                <a:spLocks noChangeArrowheads="1"/>
              </p:cNvSpPr>
              <p:nvPr/>
            </p:nvSpPr>
            <p:spPr bwMode="auto">
              <a:xfrm>
                <a:off x="0" y="0"/>
                <a:ext cx="2295" cy="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l" eaLnBrk="1" hangingPunct="1"/>
                <a:r>
                  <a:rPr lang="en-US">
                    <a:latin typeface="Times New Roman" pitchFamily="18" charset="0"/>
                  </a:rPr>
                  <a:t>  </a:t>
                </a:r>
                <a:r>
                  <a:rPr lang="en-US" sz="4600">
                    <a:latin typeface="Times New Roman" pitchFamily="18" charset="0"/>
                  </a:rPr>
                  <a:t> </a:t>
                </a:r>
                <a:r>
                  <a:rPr lang="en-US">
                    <a:latin typeface="Times New Roman" pitchFamily="18" charset="0"/>
                  </a:rPr>
                  <a:t>                 </a:t>
                </a:r>
              </a:p>
            </p:txBody>
          </p:sp>
        </p:grpSp>
      </p:grpSp>
      <p:pic>
        <p:nvPicPr>
          <p:cNvPr id="55305" name="Picture 9" descr="j009783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65924" y="2438400"/>
            <a:ext cx="1908175" cy="2346325"/>
          </a:xfrm>
          <a:prstGeom prst="rect">
            <a:avLst/>
          </a:prstGeom>
          <a:noFill/>
          <a:extLst>
            <a:ext uri="{909E8E84-426E-40DD-AFC4-6F175D3DCCD1}">
              <a14:hiddenFill xmlns:a14="http://schemas.microsoft.com/office/drawing/2010/main" xmlns="">
                <a:solidFill>
                  <a:srgbClr val="FFFFFF"/>
                </a:solidFill>
              </a14:hiddenFill>
            </a:ext>
          </a:extLst>
        </p:spPr>
      </p:pic>
      <p:pic>
        <p:nvPicPr>
          <p:cNvPr id="55308" name="Picture 12" descr="7260B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75236" y="4724400"/>
            <a:ext cx="156527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42037C97-09C9-4ABE-97EA-3D1CB53BAFDC}" type="slidenum">
              <a:rPr lang="en-US" smtClean="0"/>
              <a:pPr/>
              <a:t>15</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38200" y="304800"/>
            <a:ext cx="7589838" cy="1143000"/>
          </a:xfrm>
          <a:noFill/>
          <a:ln/>
        </p:spPr>
        <p:txBody>
          <a:bodyPr lIns="92075" tIns="46038" rIns="92075" bIns="46038"/>
          <a:lstStyle/>
          <a:p>
            <a:r>
              <a:rPr lang="en-US" sz="6000" dirty="0"/>
              <a:t>Hand Protection</a:t>
            </a:r>
          </a:p>
        </p:txBody>
      </p:sp>
      <p:pic>
        <p:nvPicPr>
          <p:cNvPr id="62468" name="Picture 4" descr="0355-0609-2315-5822_TN">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5900" y="2438400"/>
            <a:ext cx="2743200" cy="1865313"/>
          </a:xfrm>
          <a:prstGeom prst="rect">
            <a:avLst/>
          </a:prstGeom>
          <a:noFill/>
          <a:extLst>
            <a:ext uri="{909E8E84-426E-40DD-AFC4-6F175D3DCCD1}">
              <a14:hiddenFill xmlns:a14="http://schemas.microsoft.com/office/drawing/2010/main" xmlns="">
                <a:solidFill>
                  <a:srgbClr val="FFFFFF"/>
                </a:solidFill>
              </a14:hiddenFill>
            </a:ext>
          </a:extLst>
        </p:spPr>
      </p:pic>
      <p:pic>
        <p:nvPicPr>
          <p:cNvPr id="62470" name="Picture 6" descr="Hand Stock Photo: Handshake: Two Hands About to Shake">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057400" y="1735931"/>
            <a:ext cx="2667000" cy="1787525"/>
          </a:xfrm>
          <a:prstGeom prst="rect">
            <a:avLst/>
          </a:prstGeom>
          <a:noFill/>
          <a:extLst>
            <a:ext uri="{909E8E84-426E-40DD-AFC4-6F175D3DCCD1}">
              <a14:hiddenFill xmlns:a14="http://schemas.microsoft.com/office/drawing/2010/main" xmlns="">
                <a:solidFill>
                  <a:srgbClr val="FFFFFF"/>
                </a:solidFill>
              </a14:hiddenFill>
            </a:ext>
          </a:extLst>
        </p:spPr>
      </p:pic>
      <p:pic>
        <p:nvPicPr>
          <p:cNvPr id="62471" name="Picture 7" descr="hand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00500" y="4572000"/>
            <a:ext cx="2667000" cy="17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2" name="Picture 8" descr="Hand Stock Photo: Baby's Hand Wrapped Around Mother's Finger">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533525" y="3903518"/>
            <a:ext cx="1857375" cy="24765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42037C97-09C9-4ABE-97EA-3D1CB53BAFDC}" type="slidenum">
              <a:rPr lang="en-US" smtClean="0"/>
              <a:pPr/>
              <a:t>16</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304800"/>
            <a:ext cx="8458200" cy="1143000"/>
          </a:xfrm>
        </p:spPr>
        <p:txBody>
          <a:bodyPr>
            <a:normAutofit fontScale="90000"/>
          </a:bodyPr>
          <a:lstStyle/>
          <a:p>
            <a:r>
              <a:rPr lang="en-US" sz="3600" dirty="0"/>
              <a:t>WORKPLACE ACCIDENT &amp; </a:t>
            </a:r>
            <a:br>
              <a:rPr lang="en-US" sz="3600" dirty="0"/>
            </a:br>
            <a:r>
              <a:rPr lang="en-US" sz="3600" dirty="0"/>
              <a:t>INJURY STATISTICS</a:t>
            </a:r>
          </a:p>
        </p:txBody>
      </p:sp>
      <p:sp>
        <p:nvSpPr>
          <p:cNvPr id="64515" name="Rectangle 3"/>
          <p:cNvSpPr>
            <a:spLocks noGrp="1" noChangeArrowheads="1"/>
          </p:cNvSpPr>
          <p:nvPr>
            <p:ph idx="1"/>
          </p:nvPr>
        </p:nvSpPr>
        <p:spPr/>
        <p:txBody>
          <a:bodyPr/>
          <a:lstStyle/>
          <a:p>
            <a:pPr>
              <a:tabLst>
                <a:tab pos="3657600" algn="l"/>
              </a:tabLst>
            </a:pPr>
            <a:r>
              <a:rPr lang="en-US" sz="2600" b="1" dirty="0"/>
              <a:t>Back       		</a:t>
            </a:r>
            <a:r>
              <a:rPr lang="en-US" sz="2600" b="1" dirty="0" smtClean="0"/>
              <a:t>24</a:t>
            </a:r>
            <a:r>
              <a:rPr lang="en-US" sz="2600" b="1" dirty="0"/>
              <a:t>%</a:t>
            </a:r>
          </a:p>
          <a:p>
            <a:pPr>
              <a:tabLst>
                <a:tab pos="3657600" algn="l"/>
              </a:tabLst>
            </a:pPr>
            <a:r>
              <a:rPr lang="en-US" sz="2600" b="1" dirty="0">
                <a:solidFill>
                  <a:srgbClr val="FF0000"/>
                </a:solidFill>
              </a:rPr>
              <a:t>Hands &amp; Fingers        	        	17%</a:t>
            </a:r>
          </a:p>
          <a:p>
            <a:pPr>
              <a:tabLst>
                <a:tab pos="3657600" algn="l"/>
              </a:tabLst>
            </a:pPr>
            <a:r>
              <a:rPr lang="en-US" sz="2600" b="1" dirty="0"/>
              <a:t>Legs                                	        	13%</a:t>
            </a:r>
          </a:p>
          <a:p>
            <a:pPr>
              <a:tabLst>
                <a:tab pos="3657600" algn="l"/>
              </a:tabLst>
            </a:pPr>
            <a:r>
              <a:rPr lang="en-US" sz="2600" b="1" dirty="0"/>
              <a:t>Arms                        		</a:t>
            </a:r>
            <a:r>
              <a:rPr lang="en-US" sz="2600" b="1" dirty="0" smtClean="0"/>
              <a:t>11</a:t>
            </a:r>
            <a:r>
              <a:rPr lang="en-US" sz="2600" b="1" dirty="0"/>
              <a:t>%</a:t>
            </a:r>
          </a:p>
          <a:p>
            <a:pPr>
              <a:tabLst>
                <a:tab pos="3657600" algn="l"/>
              </a:tabLst>
            </a:pPr>
            <a:r>
              <a:rPr lang="en-US" sz="2600" b="1" dirty="0"/>
              <a:t>Head, Face, And Eyes   	 	  9%</a:t>
            </a:r>
          </a:p>
          <a:p>
            <a:pPr>
              <a:tabLst>
                <a:tab pos="3657600" algn="l"/>
              </a:tabLst>
            </a:pPr>
            <a:r>
              <a:rPr lang="en-US" sz="2600" b="1" dirty="0"/>
              <a:t>Trunk                		</a:t>
            </a:r>
            <a:r>
              <a:rPr lang="en-US" sz="2600" b="1" dirty="0" smtClean="0"/>
              <a:t>10</a:t>
            </a:r>
            <a:r>
              <a:rPr lang="en-US" sz="2600" b="1" dirty="0"/>
              <a:t>%</a:t>
            </a:r>
          </a:p>
          <a:p>
            <a:pPr>
              <a:tabLst>
                <a:tab pos="3657600" algn="l"/>
              </a:tabLst>
            </a:pPr>
            <a:r>
              <a:rPr lang="en-US" sz="2600" b="1" dirty="0"/>
              <a:t>Feet And Toes    		 </a:t>
            </a:r>
            <a:r>
              <a:rPr lang="en-US" sz="2600" b="1" dirty="0" smtClean="0"/>
              <a:t>7</a:t>
            </a:r>
            <a:r>
              <a:rPr lang="en-US" sz="2600" b="1" dirty="0"/>
              <a:t>%</a:t>
            </a:r>
          </a:p>
          <a:p>
            <a:pPr>
              <a:tabLst>
                <a:tab pos="5033963" algn="r"/>
              </a:tabLst>
            </a:pPr>
            <a:r>
              <a:rPr lang="en-US" sz="2600" b="1" dirty="0"/>
              <a:t>All Others     	</a:t>
            </a:r>
            <a:r>
              <a:rPr lang="en-US" sz="2600" b="1" dirty="0" smtClean="0"/>
              <a:t>9</a:t>
            </a:r>
            <a:r>
              <a:rPr lang="en-US" sz="2600" b="1" dirty="0"/>
              <a:t>%</a:t>
            </a:r>
            <a:r>
              <a:rPr lang="en-US" sz="2600" dirty="0"/>
              <a:t>  </a:t>
            </a:r>
          </a:p>
        </p:txBody>
      </p:sp>
      <p:sp>
        <p:nvSpPr>
          <p:cNvPr id="2" name="Slide Number Placeholder 1"/>
          <p:cNvSpPr>
            <a:spLocks noGrp="1"/>
          </p:cNvSpPr>
          <p:nvPr>
            <p:ph type="sldNum" sz="quarter" idx="12"/>
          </p:nvPr>
        </p:nvSpPr>
        <p:spPr/>
        <p:txBody>
          <a:bodyPr/>
          <a:lstStyle/>
          <a:p>
            <a:fld id="{42037C97-09C9-4ABE-97EA-3D1CB53BAFDC}" type="slidenum">
              <a:rPr lang="en-US" smtClean="0"/>
              <a:pPr/>
              <a:t>17</a:t>
            </a:fld>
            <a:endParaRPr lang="en-US" dirty="0"/>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590800" y="274638"/>
            <a:ext cx="6400800" cy="1143000"/>
          </a:xfrm>
        </p:spPr>
        <p:txBody>
          <a:bodyPr>
            <a:noAutofit/>
          </a:bodyPr>
          <a:lstStyle/>
          <a:p>
            <a:r>
              <a:rPr lang="en-US" dirty="0"/>
              <a:t>HAND AND </a:t>
            </a:r>
            <a:r>
              <a:rPr lang="en-US" dirty="0" smtClean="0"/>
              <a:t>ARM</a:t>
            </a:r>
            <a:br>
              <a:rPr lang="en-US" dirty="0" smtClean="0"/>
            </a:br>
            <a:r>
              <a:rPr lang="en-US" dirty="0" smtClean="0"/>
              <a:t> </a:t>
            </a:r>
            <a:r>
              <a:rPr lang="en-US" dirty="0"/>
              <a:t>PROTECTION</a:t>
            </a:r>
          </a:p>
        </p:txBody>
      </p:sp>
      <p:sp>
        <p:nvSpPr>
          <p:cNvPr id="40963" name="Rectangle 3"/>
          <p:cNvSpPr>
            <a:spLocks noGrp="1" noChangeArrowheads="1"/>
          </p:cNvSpPr>
          <p:nvPr>
            <p:ph idx="1"/>
          </p:nvPr>
        </p:nvSpPr>
        <p:spPr>
          <a:xfrm>
            <a:off x="3581400" y="1600200"/>
            <a:ext cx="5105400" cy="4525963"/>
          </a:xfrm>
        </p:spPr>
        <p:txBody>
          <a:bodyPr/>
          <a:lstStyle/>
          <a:p>
            <a:pPr>
              <a:spcBef>
                <a:spcPts val="0"/>
              </a:spcBef>
              <a:spcAft>
                <a:spcPts val="1200"/>
              </a:spcAft>
            </a:pPr>
            <a:r>
              <a:rPr kumimoji="0" lang="en-US" sz="2600" dirty="0"/>
              <a:t>Chemicals</a:t>
            </a:r>
          </a:p>
          <a:p>
            <a:pPr>
              <a:spcBef>
                <a:spcPts val="0"/>
              </a:spcBef>
              <a:spcAft>
                <a:spcPts val="1200"/>
              </a:spcAft>
            </a:pPr>
            <a:r>
              <a:rPr kumimoji="0" lang="en-US" sz="2600" dirty="0"/>
              <a:t>Abrasive or corrosive materials</a:t>
            </a:r>
          </a:p>
          <a:p>
            <a:pPr>
              <a:spcBef>
                <a:spcPts val="0"/>
              </a:spcBef>
              <a:spcAft>
                <a:spcPts val="1200"/>
              </a:spcAft>
            </a:pPr>
            <a:r>
              <a:rPr kumimoji="0" lang="en-US" sz="2600" dirty="0"/>
              <a:t>Electric equipment, high voltage </a:t>
            </a:r>
          </a:p>
          <a:p>
            <a:pPr>
              <a:spcBef>
                <a:spcPts val="0"/>
              </a:spcBef>
              <a:spcAft>
                <a:spcPts val="1200"/>
              </a:spcAft>
            </a:pPr>
            <a:r>
              <a:rPr kumimoji="0" lang="en-US" sz="2600" dirty="0"/>
              <a:t>Hot spots</a:t>
            </a:r>
          </a:p>
          <a:p>
            <a:pPr>
              <a:spcBef>
                <a:spcPts val="0"/>
              </a:spcBef>
              <a:spcAft>
                <a:spcPts val="1200"/>
              </a:spcAft>
            </a:pPr>
            <a:r>
              <a:rPr kumimoji="0" lang="en-US" sz="2600" dirty="0"/>
              <a:t>Hand tools</a:t>
            </a:r>
          </a:p>
          <a:p>
            <a:pPr>
              <a:spcBef>
                <a:spcPts val="0"/>
              </a:spcBef>
              <a:spcAft>
                <a:spcPts val="1200"/>
              </a:spcAft>
            </a:pPr>
            <a:r>
              <a:rPr kumimoji="0" lang="en-US" sz="2600" dirty="0"/>
              <a:t>Pinch points</a:t>
            </a:r>
          </a:p>
          <a:p>
            <a:pPr>
              <a:spcBef>
                <a:spcPts val="0"/>
              </a:spcBef>
              <a:spcAft>
                <a:spcPts val="1200"/>
              </a:spcAft>
            </a:pPr>
            <a:r>
              <a:rPr kumimoji="0" lang="en-US" sz="2600" dirty="0"/>
              <a:t>Rotating machinery</a:t>
            </a:r>
          </a:p>
          <a:p>
            <a:pPr>
              <a:spcBef>
                <a:spcPts val="0"/>
              </a:spcBef>
              <a:spcAft>
                <a:spcPts val="1200"/>
              </a:spcAft>
            </a:pPr>
            <a:r>
              <a:rPr kumimoji="0" lang="en-US" sz="2600" dirty="0"/>
              <a:t>Automated machinery</a:t>
            </a:r>
            <a:r>
              <a:rPr kumimoji="0" lang="en-US" sz="2600" dirty="0">
                <a:latin typeface="CG Times" pitchFamily="18" charset="0"/>
              </a:rPr>
              <a:t> </a:t>
            </a:r>
          </a:p>
        </p:txBody>
      </p:sp>
      <p:grpSp>
        <p:nvGrpSpPr>
          <p:cNvPr id="3" name="Group 2"/>
          <p:cNvGrpSpPr/>
          <p:nvPr/>
        </p:nvGrpSpPr>
        <p:grpSpPr>
          <a:xfrm>
            <a:off x="381000" y="839066"/>
            <a:ext cx="3048000" cy="5988050"/>
            <a:chOff x="5638800" y="869950"/>
            <a:chExt cx="3048000" cy="5988050"/>
          </a:xfrm>
        </p:grpSpPr>
        <p:pic>
          <p:nvPicPr>
            <p:cNvPr id="40964" name="Picture 4" descr="Stock Photo of Artist's Hands Engraving With a Handheld Lath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3810000"/>
              <a:ext cx="2286000" cy="15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65" name="Picture 5"/>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7000" y="869950"/>
              <a:ext cx="1676400" cy="152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66" name="Picture 6" descr="tondeu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38800" y="2397125"/>
              <a:ext cx="1905000" cy="1412875"/>
            </a:xfrm>
            <a:prstGeom prst="rect">
              <a:avLst/>
            </a:prstGeom>
            <a:noFill/>
            <a:extLst>
              <a:ext uri="{909E8E84-426E-40DD-AFC4-6F175D3DCCD1}">
                <a14:hiddenFill xmlns:a14="http://schemas.microsoft.com/office/drawing/2010/main" xmlns="">
                  <a:solidFill>
                    <a:srgbClr val="FFFFFF"/>
                  </a:solidFill>
                </a14:hiddenFill>
              </a:ext>
            </a:extLst>
          </p:spPr>
        </p:pic>
        <p:pic>
          <p:nvPicPr>
            <p:cNvPr id="40967" name="Picture 7" descr="palm-der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91200" y="5314950"/>
              <a:ext cx="2057400" cy="154305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Slide Number Placeholder 1"/>
          <p:cNvSpPr>
            <a:spLocks noGrp="1"/>
          </p:cNvSpPr>
          <p:nvPr>
            <p:ph type="sldNum" sz="quarter" idx="12"/>
          </p:nvPr>
        </p:nvSpPr>
        <p:spPr/>
        <p:txBody>
          <a:bodyPr/>
          <a:lstStyle/>
          <a:p>
            <a:fld id="{42037C97-09C9-4ABE-97EA-3D1CB53BAFDC}" type="slidenum">
              <a:rPr lang="en-US" smtClean="0"/>
              <a:pPr/>
              <a:t>18</a:t>
            </a:fld>
            <a:endParaRPr lang="en-US"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sz="4000" dirty="0"/>
              <a:t>COURSE OBJECTIVES</a:t>
            </a:r>
          </a:p>
        </p:txBody>
      </p:sp>
      <p:sp>
        <p:nvSpPr>
          <p:cNvPr id="30723" name="Rectangle 3"/>
          <p:cNvSpPr>
            <a:spLocks noGrp="1" noChangeArrowheads="1"/>
          </p:cNvSpPr>
          <p:nvPr>
            <p:ph idx="1"/>
          </p:nvPr>
        </p:nvSpPr>
        <p:spPr>
          <a:xfrm>
            <a:off x="457200" y="1371600"/>
            <a:ext cx="8229600" cy="4525963"/>
          </a:xfrm>
        </p:spPr>
        <p:txBody>
          <a:bodyPr>
            <a:normAutofit/>
          </a:bodyPr>
          <a:lstStyle/>
          <a:p>
            <a:pPr marL="466725" indent="-466725">
              <a:spcBef>
                <a:spcPct val="0"/>
              </a:spcBef>
              <a:spcAft>
                <a:spcPts val="1200"/>
              </a:spcAft>
              <a:buFont typeface="Wingdings" pitchFamily="2" charset="2"/>
              <a:buNone/>
            </a:pPr>
            <a:r>
              <a:rPr lang="en-US" sz="3000" dirty="0"/>
              <a:t>Have a basic understanding of:</a:t>
            </a:r>
          </a:p>
          <a:p>
            <a:pPr marL="466725" indent="-466725">
              <a:spcBef>
                <a:spcPct val="0"/>
              </a:spcBef>
              <a:spcAft>
                <a:spcPts val="1200"/>
              </a:spcAft>
            </a:pPr>
            <a:r>
              <a:rPr lang="en-US" sz="3000" dirty="0"/>
              <a:t>The purpose and basic concepts of PPE</a:t>
            </a:r>
          </a:p>
          <a:p>
            <a:pPr marL="466725" indent="-466725">
              <a:spcBef>
                <a:spcPct val="0"/>
              </a:spcBef>
              <a:spcAft>
                <a:spcPts val="1200"/>
              </a:spcAft>
            </a:pPr>
            <a:r>
              <a:rPr lang="en-US" sz="3000" dirty="0"/>
              <a:t>When PPE is necessary</a:t>
            </a:r>
          </a:p>
          <a:p>
            <a:pPr marL="466725" indent="-466725">
              <a:spcBef>
                <a:spcPct val="0"/>
              </a:spcBef>
              <a:spcAft>
                <a:spcPts val="1200"/>
              </a:spcAft>
            </a:pPr>
            <a:r>
              <a:rPr lang="en-US" sz="3000" dirty="0"/>
              <a:t>Different kinds of PPE available</a:t>
            </a:r>
          </a:p>
          <a:p>
            <a:pPr marL="466725" indent="-466725">
              <a:spcBef>
                <a:spcPct val="0"/>
              </a:spcBef>
              <a:spcAft>
                <a:spcPts val="1200"/>
              </a:spcAft>
            </a:pPr>
            <a:r>
              <a:rPr lang="en-US" sz="3000" dirty="0"/>
              <a:t>How to wear and maintain PPE</a:t>
            </a:r>
          </a:p>
          <a:p>
            <a:pPr marL="466725" indent="-466725">
              <a:spcBef>
                <a:spcPct val="0"/>
              </a:spcBef>
              <a:spcAft>
                <a:spcPts val="1200"/>
              </a:spcAft>
            </a:pPr>
            <a:r>
              <a:rPr lang="en-US" sz="3000" dirty="0"/>
              <a:t>Limitations of PPE</a:t>
            </a:r>
          </a:p>
          <a:p>
            <a:pPr marL="466725" indent="-466725">
              <a:spcBef>
                <a:spcPct val="0"/>
              </a:spcBef>
              <a:spcAft>
                <a:spcPts val="1200"/>
              </a:spcAft>
            </a:pPr>
            <a:r>
              <a:rPr lang="en-US" sz="3000" dirty="0"/>
              <a:t>How PPE can protect from on-the-job hazards</a:t>
            </a:r>
          </a:p>
        </p:txBody>
      </p:sp>
      <p:sp>
        <p:nvSpPr>
          <p:cNvPr id="2" name="Slide Number Placeholder 1"/>
          <p:cNvSpPr>
            <a:spLocks noGrp="1"/>
          </p:cNvSpPr>
          <p:nvPr>
            <p:ph type="sldNum" sz="quarter" idx="12"/>
          </p:nvPr>
        </p:nvSpPr>
        <p:spPr/>
        <p:txBody>
          <a:bodyPr/>
          <a:lstStyle/>
          <a:p>
            <a:fld id="{285AB50C-9D46-4F18-B302-575FCDD83E1A}" type="slidenum">
              <a:rPr lang="en-US" smtClean="0"/>
              <a:pPr/>
              <a:t>1</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GLOVE SELECTION</a:t>
            </a:r>
          </a:p>
        </p:txBody>
      </p:sp>
      <p:sp>
        <p:nvSpPr>
          <p:cNvPr id="41987" name="Rectangle 3"/>
          <p:cNvSpPr>
            <a:spLocks noGrp="1" noChangeArrowheads="1"/>
          </p:cNvSpPr>
          <p:nvPr>
            <p:ph idx="1"/>
          </p:nvPr>
        </p:nvSpPr>
        <p:spPr>
          <a:xfrm>
            <a:off x="838200" y="1600200"/>
            <a:ext cx="7848600" cy="4525963"/>
          </a:xfrm>
        </p:spPr>
        <p:txBody>
          <a:bodyPr/>
          <a:lstStyle/>
          <a:p>
            <a:pPr marL="466725" indent="-466725">
              <a:buFont typeface="Wingdings" pitchFamily="2" charset="2"/>
              <a:buNone/>
            </a:pPr>
            <a:r>
              <a:rPr lang="en-US" dirty="0"/>
              <a:t>Based on:</a:t>
            </a:r>
          </a:p>
          <a:p>
            <a:pPr marL="466725" indent="-466725"/>
            <a:r>
              <a:rPr lang="en-US" dirty="0"/>
              <a:t>Performance characteristics</a:t>
            </a:r>
          </a:p>
          <a:p>
            <a:pPr marL="466725" indent="-466725"/>
            <a:r>
              <a:rPr lang="en-US" dirty="0"/>
              <a:t>Conditions of use</a:t>
            </a:r>
          </a:p>
          <a:p>
            <a:pPr marL="466725" indent="-466725"/>
            <a:r>
              <a:rPr lang="en-US" dirty="0"/>
              <a:t>Duration of use</a:t>
            </a:r>
          </a:p>
          <a:p>
            <a:pPr marL="466725" indent="-466725"/>
            <a:r>
              <a:rPr lang="en-US" dirty="0"/>
              <a:t>Other hazards present, such as moving machinery</a:t>
            </a:r>
          </a:p>
        </p:txBody>
      </p:sp>
      <p:sp>
        <p:nvSpPr>
          <p:cNvPr id="2" name="Slide Number Placeholder 1"/>
          <p:cNvSpPr>
            <a:spLocks noGrp="1"/>
          </p:cNvSpPr>
          <p:nvPr>
            <p:ph type="sldNum" sz="quarter" idx="12"/>
          </p:nvPr>
        </p:nvSpPr>
        <p:spPr/>
        <p:txBody>
          <a:bodyPr/>
          <a:lstStyle/>
          <a:p>
            <a:fld id="{42037C97-09C9-4ABE-97EA-3D1CB53BAFDC}" type="slidenum">
              <a:rPr lang="en-US" smtClean="0"/>
              <a:pPr/>
              <a:t>19</a:t>
            </a:fld>
            <a:endParaRPr lang="en-US" dirty="0"/>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3600"/>
              <a:t>AVAILABLE GLOVES AND CARE</a:t>
            </a:r>
          </a:p>
        </p:txBody>
      </p:sp>
      <p:sp>
        <p:nvSpPr>
          <p:cNvPr id="43011" name="Rectangle 3"/>
          <p:cNvSpPr>
            <a:spLocks noGrp="1" noChangeArrowheads="1"/>
          </p:cNvSpPr>
          <p:nvPr>
            <p:ph idx="1"/>
          </p:nvPr>
        </p:nvSpPr>
        <p:spPr>
          <a:xfrm>
            <a:off x="457200" y="2209800"/>
            <a:ext cx="5715000" cy="3429000"/>
          </a:xfrm>
        </p:spPr>
        <p:txBody>
          <a:bodyPr>
            <a:normAutofit/>
          </a:bodyPr>
          <a:lstStyle/>
          <a:p>
            <a:pPr marL="466725" indent="-466725">
              <a:spcBef>
                <a:spcPts val="0"/>
              </a:spcBef>
              <a:spcAft>
                <a:spcPts val="1200"/>
              </a:spcAft>
            </a:pPr>
            <a:r>
              <a:rPr lang="en-US" sz="2800" dirty="0"/>
              <a:t>Disposable Gloves</a:t>
            </a:r>
          </a:p>
          <a:p>
            <a:pPr marL="466725" indent="-466725">
              <a:spcBef>
                <a:spcPts val="0"/>
              </a:spcBef>
              <a:spcAft>
                <a:spcPts val="1200"/>
              </a:spcAft>
            </a:pPr>
            <a:r>
              <a:rPr lang="en-US" sz="2800" dirty="0"/>
              <a:t>Fabric Gloves</a:t>
            </a:r>
          </a:p>
          <a:p>
            <a:pPr marL="466725" indent="-466725">
              <a:spcBef>
                <a:spcPts val="0"/>
              </a:spcBef>
              <a:spcAft>
                <a:spcPts val="1200"/>
              </a:spcAft>
            </a:pPr>
            <a:r>
              <a:rPr lang="en-US" sz="2800" dirty="0"/>
              <a:t>Leather Gloves</a:t>
            </a:r>
          </a:p>
          <a:p>
            <a:pPr marL="466725" indent="-466725">
              <a:spcBef>
                <a:spcPts val="0"/>
              </a:spcBef>
              <a:spcAft>
                <a:spcPts val="1200"/>
              </a:spcAft>
            </a:pPr>
            <a:r>
              <a:rPr lang="en-US" sz="2800" dirty="0"/>
              <a:t>Chemical </a:t>
            </a:r>
            <a:r>
              <a:rPr lang="en-US" sz="2800" dirty="0" smtClean="0"/>
              <a:t>Protective Gloves</a:t>
            </a:r>
            <a:endParaRPr lang="en-US" sz="2800" dirty="0"/>
          </a:p>
          <a:p>
            <a:pPr marL="466725" indent="-466725">
              <a:spcBef>
                <a:spcPts val="0"/>
              </a:spcBef>
              <a:spcAft>
                <a:spcPts val="1200"/>
              </a:spcAft>
            </a:pPr>
            <a:r>
              <a:rPr lang="en-US" sz="2800" dirty="0"/>
              <a:t>Thermal Gloves</a:t>
            </a:r>
          </a:p>
          <a:p>
            <a:pPr marL="466725" indent="-466725">
              <a:spcBef>
                <a:spcPts val="0"/>
              </a:spcBef>
              <a:spcAft>
                <a:spcPts val="1200"/>
              </a:spcAft>
            </a:pPr>
            <a:r>
              <a:rPr lang="en-US" sz="2800" dirty="0"/>
              <a:t>Care of Gloves</a:t>
            </a:r>
          </a:p>
        </p:txBody>
      </p:sp>
      <p:pic>
        <p:nvPicPr>
          <p:cNvPr id="43013" name="Picture 5" descr="chemical protective glov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8400" y="2514600"/>
            <a:ext cx="2743200" cy="172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015" name="Picture 7" descr="Leather Driving Gloves">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9000" y="914400"/>
            <a:ext cx="160020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43016" name="Picture 8" descr="workglove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87987" y="4227946"/>
            <a:ext cx="1751013" cy="2120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42037C97-09C9-4ABE-97EA-3D1CB53BAFDC}" type="slidenum">
              <a:rPr lang="en-US" smtClean="0"/>
              <a:pPr/>
              <a:t>20</a:t>
            </a:fld>
            <a:endParaRPr lang="en-US" dirty="0"/>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HAND PROTECTION</a:t>
            </a:r>
            <a:endParaRPr lang="en-US" dirty="0"/>
          </a:p>
        </p:txBody>
      </p:sp>
      <p:sp>
        <p:nvSpPr>
          <p:cNvPr id="65539" name="Rectangle 3"/>
          <p:cNvSpPr>
            <a:spLocks noGrp="1" noChangeArrowheads="1"/>
          </p:cNvSpPr>
          <p:nvPr>
            <p:ph idx="1"/>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pPr marL="0" indent="0">
              <a:buNone/>
            </a:pPr>
            <a:r>
              <a:rPr lang="en-US" u="sng" dirty="0" smtClean="0"/>
              <a:t>BARRIER CREAMS</a:t>
            </a:r>
          </a:p>
          <a:p>
            <a:pPr marL="465138" indent="-465138"/>
            <a:r>
              <a:rPr lang="en-US" dirty="0" smtClean="0"/>
              <a:t>Water-repellant cream</a:t>
            </a:r>
          </a:p>
          <a:p>
            <a:pPr marL="465138" indent="-465138"/>
            <a:r>
              <a:rPr lang="en-US" dirty="0" smtClean="0"/>
              <a:t>Sunscreen</a:t>
            </a:r>
          </a:p>
          <a:p>
            <a:pPr marL="465138" indent="-465138"/>
            <a:r>
              <a:rPr lang="en-US" dirty="0" smtClean="0"/>
              <a:t>Solvent repellent cream</a:t>
            </a:r>
          </a:p>
          <a:p>
            <a:pPr marL="865188" lvl="1"/>
            <a:r>
              <a:rPr lang="en-US" dirty="0" smtClean="0"/>
              <a:t>Apply to clean &amp; dry hands</a:t>
            </a:r>
          </a:p>
          <a:p>
            <a:pPr marL="865188" lvl="1"/>
            <a:r>
              <a:rPr lang="en-US" dirty="0" smtClean="0"/>
              <a:t>Reapply frequently</a:t>
            </a:r>
          </a:p>
          <a:p>
            <a:pPr marL="865188" lvl="1"/>
            <a:r>
              <a:rPr lang="en-US" dirty="0" smtClean="0"/>
              <a:t>Wash off after work, before eating, and when dirty</a:t>
            </a:r>
            <a:endParaRPr lang="en-US" dirty="0"/>
          </a:p>
        </p:txBody>
      </p:sp>
      <p:sp>
        <p:nvSpPr>
          <p:cNvPr id="2" name="Slide Number Placeholder 1"/>
          <p:cNvSpPr>
            <a:spLocks noGrp="1"/>
          </p:cNvSpPr>
          <p:nvPr>
            <p:ph type="sldNum" sz="quarter" idx="12"/>
          </p:nvPr>
        </p:nvSpPr>
        <p:spPr/>
        <p:txBody>
          <a:bodyPr/>
          <a:lstStyle/>
          <a:p>
            <a:fld id="{42037C97-09C9-4ABE-97EA-3D1CB53BAFDC}" type="slidenum">
              <a:rPr lang="en-US" smtClean="0"/>
              <a:pPr/>
              <a:t>21</a:t>
            </a:fld>
            <a:endParaRPr lang="en-US" dirty="0"/>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228600"/>
            <a:ext cx="7589838" cy="1143000"/>
          </a:xfrm>
        </p:spPr>
        <p:txBody>
          <a:bodyPr/>
          <a:lstStyle/>
          <a:p>
            <a:r>
              <a:rPr lang="en-US" dirty="0"/>
              <a:t>Before you use…</a:t>
            </a:r>
          </a:p>
        </p:txBody>
      </p:sp>
      <p:sp>
        <p:nvSpPr>
          <p:cNvPr id="66563" name="Rectangle 3"/>
          <p:cNvSpPr>
            <a:spLocks noGrp="1" noChangeArrowheads="1"/>
          </p:cNvSpPr>
          <p:nvPr>
            <p:ph idx="1"/>
          </p:nvPr>
        </p:nvSpPr>
        <p:spPr/>
        <p:txBody>
          <a:bodyPr/>
          <a:lstStyle/>
          <a:p>
            <a:pPr marL="466725" indent="-466725">
              <a:lnSpc>
                <a:spcPct val="90000"/>
              </a:lnSpc>
              <a:spcAft>
                <a:spcPts val="1200"/>
              </a:spcAft>
            </a:pPr>
            <a:r>
              <a:rPr lang="en-US" dirty="0">
                <a:cs typeface="Times New Roman" pitchFamily="18" charset="0"/>
              </a:rPr>
              <a:t>Use the proper glove for the task.</a:t>
            </a:r>
            <a:endParaRPr lang="en-US" dirty="0"/>
          </a:p>
          <a:p>
            <a:pPr marL="466725" indent="-466725">
              <a:lnSpc>
                <a:spcPct val="90000"/>
              </a:lnSpc>
              <a:spcAft>
                <a:spcPts val="1200"/>
              </a:spcAft>
            </a:pPr>
            <a:r>
              <a:rPr lang="en-US" dirty="0">
                <a:cs typeface="Times New Roman" pitchFamily="18" charset="0"/>
              </a:rPr>
              <a:t>Remove rings &amp; bracelets.</a:t>
            </a:r>
          </a:p>
          <a:p>
            <a:pPr marL="466725" indent="-466725">
              <a:lnSpc>
                <a:spcPct val="90000"/>
              </a:lnSpc>
              <a:spcAft>
                <a:spcPts val="1200"/>
              </a:spcAft>
            </a:pPr>
            <a:r>
              <a:rPr lang="en-US" dirty="0">
                <a:cs typeface="Times New Roman" pitchFamily="18" charset="0"/>
              </a:rPr>
              <a:t>Do not wear gloves if they can be caught in machinery.   </a:t>
            </a:r>
          </a:p>
          <a:p>
            <a:pPr marL="466725" indent="-466725">
              <a:lnSpc>
                <a:spcPct val="90000"/>
              </a:lnSpc>
              <a:spcAft>
                <a:spcPts val="1200"/>
              </a:spcAft>
            </a:pPr>
            <a:r>
              <a:rPr lang="en-US" dirty="0"/>
              <a:t>Ensure proper fit - Gloves too large or too small can lead to injuries</a:t>
            </a:r>
            <a:endParaRPr lang="en-US" dirty="0">
              <a:cs typeface="Times New Roman" pitchFamily="18" charset="0"/>
            </a:endParaRPr>
          </a:p>
          <a:p>
            <a:pPr marL="466725" indent="-466725">
              <a:lnSpc>
                <a:spcPct val="90000"/>
              </a:lnSpc>
              <a:spcAft>
                <a:spcPts val="1200"/>
              </a:spcAft>
            </a:pPr>
            <a:r>
              <a:rPr lang="en-US" dirty="0">
                <a:cs typeface="Times New Roman" pitchFamily="18" charset="0"/>
              </a:rPr>
              <a:t>Check gloves for wear and damage.</a:t>
            </a:r>
            <a:endParaRPr lang="en-US" dirty="0"/>
          </a:p>
          <a:p>
            <a:pPr marL="466725" indent="-466725">
              <a:lnSpc>
                <a:spcPct val="90000"/>
              </a:lnSpc>
            </a:pPr>
            <a:endParaRPr lang="en-US" dirty="0"/>
          </a:p>
        </p:txBody>
      </p:sp>
      <p:sp>
        <p:nvSpPr>
          <p:cNvPr id="2" name="Slide Number Placeholder 1"/>
          <p:cNvSpPr>
            <a:spLocks noGrp="1"/>
          </p:cNvSpPr>
          <p:nvPr>
            <p:ph type="sldNum" sz="quarter" idx="12"/>
          </p:nvPr>
        </p:nvSpPr>
        <p:spPr/>
        <p:txBody>
          <a:bodyPr/>
          <a:lstStyle/>
          <a:p>
            <a:fld id="{42037C97-09C9-4ABE-97EA-3D1CB53BAFDC}" type="slidenum">
              <a:rPr lang="en-US" smtClean="0"/>
              <a:pPr/>
              <a:t>22</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304800"/>
            <a:ext cx="7589838" cy="1143000"/>
          </a:xfrm>
        </p:spPr>
        <p:txBody>
          <a:bodyPr/>
          <a:lstStyle/>
          <a:p>
            <a:r>
              <a:rPr lang="en-US" dirty="0"/>
              <a:t>HEARING PROTECTION</a:t>
            </a:r>
          </a:p>
        </p:txBody>
      </p:sp>
      <p:sp>
        <p:nvSpPr>
          <p:cNvPr id="39939" name="Rectangle 3"/>
          <p:cNvSpPr>
            <a:spLocks noGrp="1" noChangeArrowheads="1"/>
          </p:cNvSpPr>
          <p:nvPr>
            <p:ph idx="1"/>
          </p:nvPr>
        </p:nvSpPr>
        <p:spPr/>
        <p:txBody>
          <a:bodyPr/>
          <a:lstStyle/>
          <a:p>
            <a:pPr>
              <a:spcAft>
                <a:spcPts val="1200"/>
              </a:spcAft>
            </a:pPr>
            <a:r>
              <a:rPr lang="en-US" dirty="0"/>
              <a:t>Worn in high noise areas (90 </a:t>
            </a:r>
            <a:r>
              <a:rPr lang="en-US" dirty="0" err="1"/>
              <a:t>dBA</a:t>
            </a:r>
            <a:r>
              <a:rPr lang="en-US" dirty="0"/>
              <a:t>)</a:t>
            </a:r>
          </a:p>
          <a:p>
            <a:pPr>
              <a:spcAft>
                <a:spcPts val="1200"/>
              </a:spcAft>
            </a:pPr>
            <a:r>
              <a:rPr lang="en-US" dirty="0"/>
              <a:t>85 </a:t>
            </a:r>
            <a:r>
              <a:rPr lang="en-US" dirty="0" err="1"/>
              <a:t>dBA</a:t>
            </a:r>
            <a:r>
              <a:rPr lang="en-US" dirty="0"/>
              <a:t> inclusion in the HCP is mandatory</a:t>
            </a:r>
          </a:p>
          <a:p>
            <a:pPr>
              <a:spcAft>
                <a:spcPts val="1200"/>
              </a:spcAft>
            </a:pPr>
            <a:r>
              <a:rPr lang="en-US" dirty="0"/>
              <a:t>Earplugs</a:t>
            </a:r>
          </a:p>
          <a:p>
            <a:pPr>
              <a:spcAft>
                <a:spcPts val="1200"/>
              </a:spcAft>
            </a:pPr>
            <a:r>
              <a:rPr lang="en-US" dirty="0"/>
              <a:t>Earmuffs</a:t>
            </a:r>
          </a:p>
          <a:p>
            <a:pPr>
              <a:spcAft>
                <a:spcPts val="1200"/>
              </a:spcAft>
            </a:pPr>
            <a:r>
              <a:rPr lang="en-US" dirty="0"/>
              <a:t>Care</a:t>
            </a:r>
          </a:p>
        </p:txBody>
      </p:sp>
      <p:pic>
        <p:nvPicPr>
          <p:cNvPr id="39940" name="Picture 4" descr="hearingprotsig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8600" y="3198091"/>
            <a:ext cx="4267200" cy="26352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42037C97-09C9-4ABE-97EA-3D1CB53BAFDC}" type="slidenum">
              <a:rPr lang="en-US" smtClean="0"/>
              <a:pPr/>
              <a:t>23</a:t>
            </a:fld>
            <a:endParaRPr lang="en-US" dirty="0"/>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2" descr="Moldex Rockets™ Reusable Ear Plugs NRR 26 with Vinyl Cord (50 pair per box)"/>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1371600"/>
            <a:ext cx="155575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82950" name="Picture 6" descr="EARsoft™ Neon Uncorded Ear Plugs NRR 33dB - Regular  (200 pair per box)"/>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3962400"/>
            <a:ext cx="1905000" cy="1673225"/>
          </a:xfrm>
          <a:prstGeom prst="rect">
            <a:avLst/>
          </a:prstGeom>
          <a:noFill/>
          <a:extLst>
            <a:ext uri="{909E8E84-426E-40DD-AFC4-6F175D3DCCD1}">
              <a14:hiddenFill xmlns:a14="http://schemas.microsoft.com/office/drawing/2010/main" xmlns="">
                <a:solidFill>
                  <a:srgbClr val="FFFFFF"/>
                </a:solidFill>
              </a14:hiddenFill>
            </a:ext>
          </a:extLst>
        </p:spPr>
      </p:pic>
      <p:pic>
        <p:nvPicPr>
          <p:cNvPr id="82955" name="Picture 11" descr="Moldex Rock Band Hearing Band (Ear Plugs), 10 per Box">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57600" y="4191000"/>
            <a:ext cx="2057400" cy="1408113"/>
          </a:xfrm>
          <a:prstGeom prst="rect">
            <a:avLst/>
          </a:prstGeom>
          <a:noFill/>
          <a:extLst>
            <a:ext uri="{909E8E84-426E-40DD-AFC4-6F175D3DCCD1}">
              <a14:hiddenFill xmlns:a14="http://schemas.microsoft.com/office/drawing/2010/main" xmlns="">
                <a:solidFill>
                  <a:srgbClr val="FFFFFF"/>
                </a:solidFill>
              </a14:hiddenFill>
            </a:ext>
          </a:extLst>
        </p:spPr>
      </p:pic>
      <p:pic>
        <p:nvPicPr>
          <p:cNvPr id="82959" name="Picture 15" descr="Bilsom Ear Muff Leightning® L3 Hearing Protection NRR 3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29400" y="1295400"/>
            <a:ext cx="1360488" cy="2057400"/>
          </a:xfrm>
          <a:prstGeom prst="rect">
            <a:avLst/>
          </a:prstGeom>
          <a:noFill/>
          <a:extLst>
            <a:ext uri="{909E8E84-426E-40DD-AFC4-6F175D3DCCD1}">
              <a14:hiddenFill xmlns:a14="http://schemas.microsoft.com/office/drawing/2010/main" xmlns="">
                <a:solidFill>
                  <a:srgbClr val="FFFFFF"/>
                </a:solidFill>
              </a14:hiddenFill>
            </a:ext>
          </a:extLst>
        </p:spPr>
      </p:pic>
      <p:sp>
        <p:nvSpPr>
          <p:cNvPr id="82965" name="AutoShape 21" descr="Howard Leight LM-7H Cap-Mounted Earmuffs"/>
          <p:cNvSpPr>
            <a:spLocks noChangeAspect="1" noChangeArrowheads="1"/>
          </p:cNvSpPr>
          <p:nvPr/>
        </p:nvSpPr>
        <p:spPr bwMode="auto">
          <a:xfrm>
            <a:off x="2498725" y="2024063"/>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969" name="AutoShape 25" descr="Howard Leight LM-7H Cap-Mounted Earmuffs"/>
          <p:cNvSpPr>
            <a:spLocks noChangeAspect="1" noChangeArrowheads="1"/>
          </p:cNvSpPr>
          <p:nvPr/>
        </p:nvSpPr>
        <p:spPr bwMode="auto">
          <a:xfrm>
            <a:off x="2498725" y="2024063"/>
            <a:ext cx="2857500" cy="28575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975" name="Rectangle 31"/>
          <p:cNvSpPr>
            <a:spLocks noChangeArrowheads="1"/>
          </p:cNvSpPr>
          <p:nvPr/>
        </p:nvSpPr>
        <p:spPr bwMode="auto">
          <a:xfrm>
            <a:off x="825500" y="738188"/>
            <a:ext cx="7493000" cy="538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82978" name="Rectangle 34"/>
          <p:cNvSpPr>
            <a:spLocks noChangeArrowheads="1"/>
          </p:cNvSpPr>
          <p:nvPr/>
        </p:nvSpPr>
        <p:spPr bwMode="auto">
          <a:xfrm>
            <a:off x="825500" y="738188"/>
            <a:ext cx="4675188"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82981" name="Rectangle 37"/>
          <p:cNvSpPr>
            <a:spLocks noChangeArrowheads="1"/>
          </p:cNvSpPr>
          <p:nvPr/>
        </p:nvSpPr>
        <p:spPr bwMode="auto">
          <a:xfrm>
            <a:off x="1689100" y="1978025"/>
            <a:ext cx="2381250" cy="238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pic>
        <p:nvPicPr>
          <p:cNvPr id="82980" name="Picture 36" descr="DocumentConsoleStream"/>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10000" y="1524000"/>
            <a:ext cx="175260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82984" name="Rectangle 40"/>
          <p:cNvSpPr>
            <a:spLocks noChangeArrowheads="1"/>
          </p:cNvSpPr>
          <p:nvPr/>
        </p:nvSpPr>
        <p:spPr bwMode="auto">
          <a:xfrm>
            <a:off x="1689100" y="1978025"/>
            <a:ext cx="2381250" cy="238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pic>
        <p:nvPicPr>
          <p:cNvPr id="82983" name="Picture 39" descr="DocumentConsoleStream"/>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477000" y="3886200"/>
            <a:ext cx="1828800"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82985" name="Rectangle 41"/>
          <p:cNvSpPr>
            <a:spLocks noChangeArrowheads="1"/>
          </p:cNvSpPr>
          <p:nvPr/>
        </p:nvSpPr>
        <p:spPr bwMode="auto">
          <a:xfrm>
            <a:off x="609600" y="304800"/>
            <a:ext cx="74676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kumimoji="1" lang="en-US" sz="4400" b="1" dirty="0"/>
              <a:t>HEARING PROTECTION</a:t>
            </a:r>
          </a:p>
        </p:txBody>
      </p:sp>
      <p:sp>
        <p:nvSpPr>
          <p:cNvPr id="82986" name="Text Box 42"/>
          <p:cNvSpPr txBox="1">
            <a:spLocks noChangeArrowheads="1"/>
          </p:cNvSpPr>
          <p:nvPr/>
        </p:nvSpPr>
        <p:spPr bwMode="auto">
          <a:xfrm>
            <a:off x="990600" y="3276600"/>
            <a:ext cx="2209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1800" b="1"/>
              <a:t>Pre-molded</a:t>
            </a:r>
          </a:p>
        </p:txBody>
      </p:sp>
      <p:sp>
        <p:nvSpPr>
          <p:cNvPr id="82987" name="Text Box 43"/>
          <p:cNvSpPr txBox="1">
            <a:spLocks noChangeArrowheads="1"/>
          </p:cNvSpPr>
          <p:nvPr/>
        </p:nvSpPr>
        <p:spPr bwMode="auto">
          <a:xfrm>
            <a:off x="1219200" y="5638800"/>
            <a:ext cx="1676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1600" b="1"/>
              <a:t>Formable</a:t>
            </a:r>
          </a:p>
        </p:txBody>
      </p:sp>
      <p:sp>
        <p:nvSpPr>
          <p:cNvPr id="82988" name="Text Box 44"/>
          <p:cNvSpPr txBox="1">
            <a:spLocks noChangeArrowheads="1"/>
          </p:cNvSpPr>
          <p:nvPr/>
        </p:nvSpPr>
        <p:spPr bwMode="auto">
          <a:xfrm>
            <a:off x="3810000" y="5562600"/>
            <a:ext cx="1676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1800" b="1"/>
              <a:t>Bands</a:t>
            </a:r>
          </a:p>
        </p:txBody>
      </p:sp>
      <p:sp>
        <p:nvSpPr>
          <p:cNvPr id="82989" name="Text Box 45"/>
          <p:cNvSpPr txBox="1">
            <a:spLocks noChangeArrowheads="1"/>
          </p:cNvSpPr>
          <p:nvPr/>
        </p:nvSpPr>
        <p:spPr bwMode="auto">
          <a:xfrm>
            <a:off x="3581400" y="3276600"/>
            <a:ext cx="2057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1800" b="1"/>
              <a:t>Neck band</a:t>
            </a:r>
          </a:p>
        </p:txBody>
      </p:sp>
      <p:sp>
        <p:nvSpPr>
          <p:cNvPr id="82990" name="Text Box 46"/>
          <p:cNvSpPr txBox="1">
            <a:spLocks noChangeArrowheads="1"/>
          </p:cNvSpPr>
          <p:nvPr/>
        </p:nvSpPr>
        <p:spPr bwMode="auto">
          <a:xfrm>
            <a:off x="6477000" y="5715000"/>
            <a:ext cx="1828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1600" b="1"/>
              <a:t>Cap mounted</a:t>
            </a:r>
          </a:p>
        </p:txBody>
      </p:sp>
      <p:sp>
        <p:nvSpPr>
          <p:cNvPr id="82991" name="Text Box 47"/>
          <p:cNvSpPr txBox="1">
            <a:spLocks noChangeArrowheads="1"/>
          </p:cNvSpPr>
          <p:nvPr/>
        </p:nvSpPr>
        <p:spPr bwMode="auto">
          <a:xfrm>
            <a:off x="6781800" y="3352800"/>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1800" b="1"/>
              <a:t>Muffs</a:t>
            </a:r>
          </a:p>
        </p:txBody>
      </p:sp>
      <p:sp>
        <p:nvSpPr>
          <p:cNvPr id="4" name="Slide Number Placeholder 3"/>
          <p:cNvSpPr>
            <a:spLocks noGrp="1"/>
          </p:cNvSpPr>
          <p:nvPr>
            <p:ph type="sldNum" sz="quarter" idx="12"/>
          </p:nvPr>
        </p:nvSpPr>
        <p:spPr/>
        <p:txBody>
          <a:bodyPr/>
          <a:lstStyle/>
          <a:p>
            <a:fld id="{42037C97-09C9-4ABE-97EA-3D1CB53BAFDC}" type="slidenum">
              <a:rPr lang="en-US" smtClean="0"/>
              <a:pPr/>
              <a:t>24</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228600"/>
            <a:ext cx="7589838" cy="1143000"/>
          </a:xfrm>
        </p:spPr>
        <p:txBody>
          <a:bodyPr/>
          <a:lstStyle/>
          <a:p>
            <a:r>
              <a:rPr lang="en-US" sz="3600" dirty="0"/>
              <a:t>RESPIRATORY PROTECTION</a:t>
            </a:r>
          </a:p>
        </p:txBody>
      </p:sp>
      <p:sp>
        <p:nvSpPr>
          <p:cNvPr id="35843" name="Rectangle 3"/>
          <p:cNvSpPr>
            <a:spLocks noGrp="1" noChangeArrowheads="1"/>
          </p:cNvSpPr>
          <p:nvPr>
            <p:ph idx="1"/>
          </p:nvPr>
        </p:nvSpPr>
        <p:spPr/>
        <p:txBody>
          <a:bodyPr/>
          <a:lstStyle/>
          <a:p>
            <a:pPr marL="466725" indent="-466725">
              <a:spcBef>
                <a:spcPct val="80000"/>
              </a:spcBef>
              <a:spcAft>
                <a:spcPct val="80000"/>
              </a:spcAft>
            </a:pPr>
            <a:r>
              <a:rPr lang="en-US" sz="2600" dirty="0"/>
              <a:t>AIR PURIFYING RESPIRATOR</a:t>
            </a:r>
          </a:p>
          <a:p>
            <a:pPr marL="466725" indent="-466725">
              <a:spcBef>
                <a:spcPct val="80000"/>
              </a:spcBef>
              <a:spcAft>
                <a:spcPct val="80000"/>
              </a:spcAft>
            </a:pPr>
            <a:r>
              <a:rPr lang="en-US" sz="2600" dirty="0"/>
              <a:t>SUPPLIED AIR RESPIRATOR</a:t>
            </a:r>
          </a:p>
          <a:p>
            <a:pPr marL="466725" indent="-466725">
              <a:spcBef>
                <a:spcPct val="80000"/>
              </a:spcBef>
              <a:spcAft>
                <a:spcPct val="80000"/>
              </a:spcAft>
            </a:pPr>
            <a:r>
              <a:rPr lang="en-US" sz="2600" dirty="0"/>
              <a:t>DISPOSABLE RESPIRATOR</a:t>
            </a:r>
          </a:p>
        </p:txBody>
      </p:sp>
      <p:pic>
        <p:nvPicPr>
          <p:cNvPr id="35844" name="Picture 4" descr="willson respirato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91400" y="1695450"/>
            <a:ext cx="1598613"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35845" name="Picture 5" descr="3M disposable respirat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1543050"/>
            <a:ext cx="1371600"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35847" name="Picture 7" descr="lg_skapakplu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8800" y="4724400"/>
            <a:ext cx="1600200" cy="1600200"/>
          </a:xfrm>
          <a:prstGeom prst="rect">
            <a:avLst/>
          </a:prstGeom>
          <a:noFill/>
          <a:extLst>
            <a:ext uri="{909E8E84-426E-40DD-AFC4-6F175D3DCCD1}">
              <a14:hiddenFill xmlns:a14="http://schemas.microsoft.com/office/drawing/2010/main" xmlns="">
                <a:solidFill>
                  <a:srgbClr val="FFFFFF"/>
                </a:solidFill>
              </a14:hiddenFill>
            </a:ext>
          </a:extLst>
        </p:spPr>
      </p:pic>
      <p:sp>
        <p:nvSpPr>
          <p:cNvPr id="35852" name="Rectangle 12"/>
          <p:cNvSpPr>
            <a:spLocks noChangeArrowheads="1"/>
          </p:cNvSpPr>
          <p:nvPr/>
        </p:nvSpPr>
        <p:spPr bwMode="auto">
          <a:xfrm>
            <a:off x="4600575" y="2119313"/>
            <a:ext cx="60325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pic>
        <p:nvPicPr>
          <p:cNvPr id="35850" name="Picture 10" descr="1259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4762500"/>
            <a:ext cx="1752600" cy="1389063"/>
          </a:xfrm>
          <a:prstGeom prst="rect">
            <a:avLst/>
          </a:prstGeom>
          <a:noFill/>
          <a:extLst>
            <a:ext uri="{909E8E84-426E-40DD-AFC4-6F175D3DCCD1}">
              <a14:hiddenFill xmlns:a14="http://schemas.microsoft.com/office/drawing/2010/main" xmlns="">
                <a:solidFill>
                  <a:srgbClr val="FFFFFF"/>
                </a:solidFill>
              </a14:hiddenFill>
            </a:ext>
          </a:extLst>
        </p:spPr>
      </p:pic>
      <p:sp>
        <p:nvSpPr>
          <p:cNvPr id="35853" name="Rectangle 13"/>
          <p:cNvSpPr>
            <a:spLocks noChangeArrowheads="1"/>
          </p:cNvSpPr>
          <p:nvPr/>
        </p:nvSpPr>
        <p:spPr bwMode="auto">
          <a:xfrm>
            <a:off x="0" y="269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pic>
        <p:nvPicPr>
          <p:cNvPr id="35857" name="Picture 17" descr="Pureair">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76800" y="2838450"/>
            <a:ext cx="1317625" cy="17335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42037C97-09C9-4ABE-97EA-3D1CB53BAFDC}" type="slidenum">
              <a:rPr lang="en-US" smtClean="0"/>
              <a:pPr/>
              <a:t>25</a:t>
            </a:fld>
            <a:endParaRPr lang="en-US" dirty="0"/>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96" name="Picture 28" descr="S-Mart-Foot-Protection-pg-5">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1403350"/>
            <a:ext cx="2743200" cy="3851275"/>
          </a:xfrm>
          <a:prstGeom prst="rect">
            <a:avLst/>
          </a:prstGeom>
          <a:noFill/>
          <a:extLst>
            <a:ext uri="{909E8E84-426E-40DD-AFC4-6F175D3DCCD1}">
              <a14:hiddenFill xmlns:a14="http://schemas.microsoft.com/office/drawing/2010/main" xmlns="">
                <a:solidFill>
                  <a:srgbClr val="FFFFFF"/>
                </a:solidFill>
              </a14:hiddenFill>
            </a:ext>
          </a:extLst>
        </p:spPr>
      </p:pic>
      <p:pic>
        <p:nvPicPr>
          <p:cNvPr id="84002" name="Picture 34" descr="sign_caution-foot-protect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6799" y="4267200"/>
            <a:ext cx="3810000" cy="2492375"/>
          </a:xfrm>
          <a:prstGeom prst="rect">
            <a:avLst/>
          </a:prstGeom>
          <a:noFill/>
          <a:extLst>
            <a:ext uri="{909E8E84-426E-40DD-AFC4-6F175D3DCCD1}">
              <a14:hiddenFill xmlns:a14="http://schemas.microsoft.com/office/drawing/2010/main" xmlns="">
                <a:solidFill>
                  <a:srgbClr val="FFFFFF"/>
                </a:solidFill>
              </a14:hiddenFill>
            </a:ext>
          </a:extLst>
        </p:spPr>
      </p:pic>
      <p:pic>
        <p:nvPicPr>
          <p:cNvPr id="84003" name="Picture 35" descr="1015i"/>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 y="1600200"/>
            <a:ext cx="2286000" cy="2286000"/>
          </a:xfrm>
          <a:prstGeom prst="rect">
            <a:avLst/>
          </a:prstGeom>
          <a:noFill/>
          <a:extLst>
            <a:ext uri="{909E8E84-426E-40DD-AFC4-6F175D3DCCD1}">
              <a14:hiddenFill xmlns:a14="http://schemas.microsoft.com/office/drawing/2010/main" xmlns="">
                <a:solidFill>
                  <a:srgbClr val="FFFFFF"/>
                </a:solidFill>
              </a14:hiddenFill>
            </a:ext>
          </a:extLst>
        </p:spPr>
      </p:pic>
      <p:sp>
        <p:nvSpPr>
          <p:cNvPr id="84004" name="Rectangle 36"/>
          <p:cNvSpPr>
            <a:spLocks noChangeArrowheads="1"/>
          </p:cNvSpPr>
          <p:nvPr/>
        </p:nvSpPr>
        <p:spPr bwMode="auto">
          <a:xfrm>
            <a:off x="685800" y="304800"/>
            <a:ext cx="7315200" cy="9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kumimoji="1" lang="en-US" sz="4400" b="1" dirty="0"/>
              <a:t>FOOT PROTECTION</a:t>
            </a:r>
          </a:p>
        </p:txBody>
      </p:sp>
      <p:sp>
        <p:nvSpPr>
          <p:cNvPr id="84007" name="Rectangle 39"/>
          <p:cNvSpPr>
            <a:spLocks noChangeArrowheads="1"/>
          </p:cNvSpPr>
          <p:nvPr/>
        </p:nvSpPr>
        <p:spPr bwMode="auto">
          <a:xfrm>
            <a:off x="-3735388" y="2525713"/>
            <a:ext cx="9144001"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pic>
        <p:nvPicPr>
          <p:cNvPr id="84009" name="Picture 41" descr="fee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47318" y="1768475"/>
            <a:ext cx="1858963" cy="23241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42037C97-09C9-4ABE-97EA-3D1CB53BAFDC}" type="slidenum">
              <a:rPr lang="en-US" smtClean="0"/>
              <a:pPr/>
              <a:t>26</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762000" y="228600"/>
            <a:ext cx="7589838" cy="1143000"/>
          </a:xfrm>
        </p:spPr>
        <p:txBody>
          <a:bodyPr/>
          <a:lstStyle/>
          <a:p>
            <a:r>
              <a:rPr lang="en-US" dirty="0"/>
              <a:t>FOOT PROTECTION</a:t>
            </a:r>
          </a:p>
        </p:txBody>
      </p:sp>
      <p:sp>
        <p:nvSpPr>
          <p:cNvPr id="58371" name="Rectangle 1027"/>
          <p:cNvSpPr>
            <a:spLocks noGrp="1" noChangeArrowheads="1"/>
          </p:cNvSpPr>
          <p:nvPr>
            <p:ph idx="1"/>
          </p:nvPr>
        </p:nvSpPr>
        <p:spPr/>
        <p:txBody>
          <a:bodyPr/>
          <a:lstStyle/>
          <a:p>
            <a:pPr marL="466725" indent="-466725">
              <a:lnSpc>
                <a:spcPct val="90000"/>
              </a:lnSpc>
            </a:pPr>
            <a:r>
              <a:rPr lang="en-US" dirty="0"/>
              <a:t>For protection of feet from falling or rolling objects, sharp objects, molten metal, hot surfaces, and wet slippery surfaces workers should use appropriate safety shoes, or boots.</a:t>
            </a:r>
          </a:p>
        </p:txBody>
      </p:sp>
      <p:pic>
        <p:nvPicPr>
          <p:cNvPr id="58372" name="Picture 102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3886200"/>
            <a:ext cx="1828800" cy="1592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379" name="Picture 10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4495800"/>
            <a:ext cx="971550" cy="156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2037C97-09C9-4ABE-97EA-3D1CB53BAFDC}" type="slidenum">
              <a:rPr lang="en-US" smtClean="0"/>
              <a:pPr/>
              <a:t>27</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543800" cy="1143000"/>
          </a:xfrm>
        </p:spPr>
        <p:txBody>
          <a:bodyPr/>
          <a:lstStyle/>
          <a:p>
            <a:r>
              <a:rPr lang="en-US" dirty="0"/>
              <a:t>TYPES OF FOOT PROTECTION</a:t>
            </a:r>
          </a:p>
        </p:txBody>
      </p:sp>
      <p:sp>
        <p:nvSpPr>
          <p:cNvPr id="47107" name="Rectangle 3"/>
          <p:cNvSpPr>
            <a:spLocks noGrp="1" noChangeArrowheads="1"/>
          </p:cNvSpPr>
          <p:nvPr>
            <p:ph idx="1"/>
          </p:nvPr>
        </p:nvSpPr>
        <p:spPr>
          <a:xfrm>
            <a:off x="990600" y="1600200"/>
            <a:ext cx="7696200" cy="4525963"/>
          </a:xfrm>
        </p:spPr>
        <p:txBody>
          <a:bodyPr/>
          <a:lstStyle/>
          <a:p>
            <a:pPr marL="466725" indent="-466725"/>
            <a:r>
              <a:rPr lang="en-US" dirty="0"/>
              <a:t>Steel-reinforced shoe</a:t>
            </a:r>
          </a:p>
          <a:p>
            <a:pPr marL="466725" indent="-466725"/>
            <a:r>
              <a:rPr lang="en-US" dirty="0"/>
              <a:t>Safety boots</a:t>
            </a:r>
          </a:p>
          <a:p>
            <a:pPr marL="466725" indent="-466725"/>
            <a:r>
              <a:rPr lang="en-US" dirty="0"/>
              <a:t>Neoprene or nitrile boots</a:t>
            </a:r>
          </a:p>
          <a:p>
            <a:pPr marL="466725" indent="-466725"/>
            <a:r>
              <a:rPr lang="en-US" dirty="0"/>
              <a:t>Gaiter style boots</a:t>
            </a:r>
          </a:p>
          <a:p>
            <a:pPr marL="466725" indent="-466725"/>
            <a:r>
              <a:rPr lang="en-US" dirty="0"/>
              <a:t>Electrical boots</a:t>
            </a:r>
          </a:p>
          <a:p>
            <a:pPr marL="466725" indent="-466725">
              <a:buFont typeface="Wingdings" pitchFamily="2" charset="2"/>
              <a:buNone/>
            </a:pPr>
            <a:endParaRPr lang="en-US" dirty="0"/>
          </a:p>
          <a:p>
            <a:pPr marL="466725" indent="-466725">
              <a:buFont typeface="Wingdings" pitchFamily="2" charset="2"/>
              <a:buNone/>
            </a:pPr>
            <a:r>
              <a:rPr lang="en-US" dirty="0"/>
              <a:t>Care of Foot Protection </a:t>
            </a:r>
          </a:p>
        </p:txBody>
      </p:sp>
      <p:sp>
        <p:nvSpPr>
          <p:cNvPr id="2" name="Slide Number Placeholder 1"/>
          <p:cNvSpPr>
            <a:spLocks noGrp="1"/>
          </p:cNvSpPr>
          <p:nvPr>
            <p:ph type="sldNum" sz="quarter" idx="12"/>
          </p:nvPr>
        </p:nvSpPr>
        <p:spPr/>
        <p:txBody>
          <a:bodyPr/>
          <a:lstStyle/>
          <a:p>
            <a:fld id="{42037C97-09C9-4ABE-97EA-3D1CB53BAFDC}" type="slidenum">
              <a:rPr lang="en-US" smtClean="0"/>
              <a:pPr/>
              <a:t>28</a:t>
            </a:fld>
            <a:endParaRPr lang="en-US"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sz="4000" dirty="0"/>
              <a:t>SELECTION OF PPE</a:t>
            </a:r>
          </a:p>
        </p:txBody>
      </p:sp>
      <p:sp>
        <p:nvSpPr>
          <p:cNvPr id="31747" name="Rectangle 3"/>
          <p:cNvSpPr>
            <a:spLocks noGrp="1" noChangeArrowheads="1"/>
          </p:cNvSpPr>
          <p:nvPr>
            <p:ph idx="1"/>
          </p:nvPr>
        </p:nvSpPr>
        <p:spPr/>
        <p:txBody>
          <a:bodyPr>
            <a:normAutofit/>
          </a:bodyPr>
          <a:lstStyle/>
          <a:p>
            <a:pPr marL="404813" indent="-404813">
              <a:lnSpc>
                <a:spcPct val="90000"/>
              </a:lnSpc>
              <a:spcBef>
                <a:spcPct val="10000"/>
              </a:spcBef>
            </a:pPr>
            <a:r>
              <a:rPr lang="en-US" sz="2800" dirty="0"/>
              <a:t>Hazard Evaluation</a:t>
            </a:r>
          </a:p>
          <a:p>
            <a:pPr marL="804863" lvl="1">
              <a:lnSpc>
                <a:spcPct val="90000"/>
              </a:lnSpc>
              <a:spcBef>
                <a:spcPct val="10000"/>
              </a:spcBef>
            </a:pPr>
            <a:r>
              <a:rPr lang="en-US" dirty="0"/>
              <a:t>Identify hazards</a:t>
            </a:r>
          </a:p>
          <a:p>
            <a:pPr marL="804863" lvl="1">
              <a:lnSpc>
                <a:spcPct val="90000"/>
              </a:lnSpc>
              <a:spcBef>
                <a:spcPct val="10000"/>
              </a:spcBef>
            </a:pPr>
            <a:r>
              <a:rPr lang="en-US" dirty="0"/>
              <a:t>Determine route of entry</a:t>
            </a:r>
          </a:p>
          <a:p>
            <a:pPr marL="804863" lvl="1">
              <a:spcBef>
                <a:spcPts val="0"/>
              </a:spcBef>
              <a:spcAft>
                <a:spcPts val="1200"/>
              </a:spcAft>
            </a:pPr>
            <a:r>
              <a:rPr lang="en-US" dirty="0"/>
              <a:t>Quantify hazards</a:t>
            </a:r>
          </a:p>
          <a:p>
            <a:pPr marL="404813" indent="-404813">
              <a:spcBef>
                <a:spcPts val="0"/>
              </a:spcBef>
              <a:spcAft>
                <a:spcPts val="1200"/>
              </a:spcAft>
            </a:pPr>
            <a:r>
              <a:rPr lang="en-US" sz="2800" dirty="0"/>
              <a:t>Engineering Controls</a:t>
            </a:r>
          </a:p>
          <a:p>
            <a:pPr marL="404813" indent="-404813">
              <a:lnSpc>
                <a:spcPct val="90000"/>
              </a:lnSpc>
              <a:spcBef>
                <a:spcPct val="10000"/>
              </a:spcBef>
            </a:pPr>
            <a:r>
              <a:rPr lang="en-US" sz="2800" dirty="0"/>
              <a:t>Select the appropriate PPE</a:t>
            </a:r>
          </a:p>
          <a:p>
            <a:pPr marL="804863" lvl="1">
              <a:lnSpc>
                <a:spcPct val="90000"/>
              </a:lnSpc>
              <a:spcBef>
                <a:spcPct val="10000"/>
              </a:spcBef>
            </a:pPr>
            <a:r>
              <a:rPr lang="en-US" dirty="0"/>
              <a:t>Consider flexibility, dexterity, mobility</a:t>
            </a:r>
          </a:p>
          <a:p>
            <a:pPr marL="804863" lvl="1">
              <a:lnSpc>
                <a:spcPct val="90000"/>
              </a:lnSpc>
              <a:spcBef>
                <a:spcPct val="10000"/>
              </a:spcBef>
            </a:pPr>
            <a:r>
              <a:rPr lang="en-US" dirty="0"/>
              <a:t>Consider type of material required</a:t>
            </a:r>
          </a:p>
          <a:p>
            <a:pPr marL="804863" lvl="1">
              <a:lnSpc>
                <a:spcPct val="90000"/>
              </a:lnSpc>
              <a:spcBef>
                <a:spcPct val="10000"/>
              </a:spcBef>
            </a:pPr>
            <a:r>
              <a:rPr lang="en-US" dirty="0"/>
              <a:t>Potential for heat stress, etc.</a:t>
            </a:r>
          </a:p>
        </p:txBody>
      </p:sp>
      <p:sp>
        <p:nvSpPr>
          <p:cNvPr id="2" name="Slide Number Placeholder 1"/>
          <p:cNvSpPr>
            <a:spLocks noGrp="1"/>
          </p:cNvSpPr>
          <p:nvPr>
            <p:ph type="sldNum" sz="quarter" idx="12"/>
          </p:nvPr>
        </p:nvSpPr>
        <p:spPr/>
        <p:txBody>
          <a:bodyPr/>
          <a:lstStyle/>
          <a:p>
            <a:fld id="{42037C97-09C9-4ABE-97EA-3D1CB53BAFDC}" type="slidenum">
              <a:rPr lang="en-US" smtClean="0"/>
              <a:pPr/>
              <a:t>2</a:t>
            </a:fld>
            <a:endParaRPr lang="en-US" dirty="0"/>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676400" y="457200"/>
            <a:ext cx="7162800" cy="1143000"/>
          </a:xfrm>
        </p:spPr>
        <p:txBody>
          <a:bodyPr>
            <a:noAutofit/>
          </a:bodyPr>
          <a:lstStyle/>
          <a:p>
            <a:r>
              <a:rPr lang="en-US" dirty="0"/>
              <a:t>What Should I Know When I Buy Footwear for </a:t>
            </a:r>
            <a:r>
              <a:rPr lang="en-US" dirty="0" smtClean="0"/>
              <a:t>Work?</a:t>
            </a:r>
            <a:endParaRPr lang="en-US" dirty="0"/>
          </a:p>
        </p:txBody>
      </p:sp>
      <p:sp>
        <p:nvSpPr>
          <p:cNvPr id="59395" name="Rectangle 3"/>
          <p:cNvSpPr>
            <a:spLocks noGrp="1" noChangeArrowheads="1"/>
          </p:cNvSpPr>
          <p:nvPr>
            <p:ph idx="1"/>
          </p:nvPr>
        </p:nvSpPr>
        <p:spPr>
          <a:xfrm>
            <a:off x="457200" y="1981200"/>
            <a:ext cx="8229600" cy="4144963"/>
          </a:xfrm>
        </p:spPr>
        <p:txBody>
          <a:bodyPr>
            <a:noAutofit/>
          </a:bodyPr>
          <a:lstStyle/>
          <a:p>
            <a:pPr marL="466725" indent="-466725"/>
            <a:r>
              <a:rPr lang="en-US" dirty="0"/>
              <a:t>The inner side of the shoe must be straight from the heel to the end of the big toe.</a:t>
            </a:r>
          </a:p>
          <a:p>
            <a:pPr marL="466725" indent="-466725"/>
            <a:r>
              <a:rPr lang="en-US" dirty="0"/>
              <a:t>The shoe must grip the heel firmly.</a:t>
            </a:r>
          </a:p>
          <a:p>
            <a:pPr marL="466725" indent="-466725"/>
            <a:r>
              <a:rPr lang="en-US" dirty="0"/>
              <a:t>The forepart must allow freedom of movement for the toes.</a:t>
            </a:r>
          </a:p>
          <a:p>
            <a:pPr marL="466725" indent="-466725"/>
            <a:r>
              <a:rPr lang="en-US" dirty="0"/>
              <a:t>The shoe must have a fastening across the instep to prevent the foot from slipping when walking.</a:t>
            </a:r>
          </a:p>
        </p:txBody>
      </p:sp>
      <p:sp>
        <p:nvSpPr>
          <p:cNvPr id="2" name="Slide Number Placeholder 1"/>
          <p:cNvSpPr>
            <a:spLocks noGrp="1"/>
          </p:cNvSpPr>
          <p:nvPr>
            <p:ph type="sldNum" sz="quarter" idx="12"/>
          </p:nvPr>
        </p:nvSpPr>
        <p:spPr/>
        <p:txBody>
          <a:bodyPr/>
          <a:lstStyle/>
          <a:p>
            <a:fld id="{42037C97-09C9-4ABE-97EA-3D1CB53BAFDC}" type="slidenum">
              <a:rPr lang="en-US" smtClean="0"/>
              <a:pPr/>
              <a:t>29</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57200" y="1905000"/>
            <a:ext cx="8229600" cy="4221163"/>
          </a:xfrm>
        </p:spPr>
        <p:txBody>
          <a:bodyPr/>
          <a:lstStyle/>
          <a:p>
            <a:pPr marL="466725" indent="-466725"/>
            <a:r>
              <a:rPr lang="en-US" dirty="0"/>
              <a:t>Do not expect that footwear which is too tight will stretch with wear.</a:t>
            </a:r>
          </a:p>
          <a:p>
            <a:pPr marL="466725" indent="-466725"/>
            <a:r>
              <a:rPr lang="en-US" dirty="0"/>
              <a:t>Have both feet measured. Feet normally differ in size.</a:t>
            </a:r>
          </a:p>
          <a:p>
            <a:pPr marL="466725" indent="-466725"/>
            <a:r>
              <a:rPr lang="en-US" dirty="0"/>
              <a:t>Buy shoes to fit the bigger foot.</a:t>
            </a:r>
          </a:p>
          <a:p>
            <a:pPr marL="466725" indent="-466725"/>
            <a:r>
              <a:rPr lang="en-US" dirty="0"/>
              <a:t>Buy shoes late in the afternoon when feet are likely to be swollen to their maximum size.</a:t>
            </a:r>
          </a:p>
        </p:txBody>
      </p:sp>
      <p:sp>
        <p:nvSpPr>
          <p:cNvPr id="2" name="Slide Number Placeholder 1"/>
          <p:cNvSpPr>
            <a:spLocks noGrp="1"/>
          </p:cNvSpPr>
          <p:nvPr>
            <p:ph type="sldNum" sz="quarter" idx="12"/>
          </p:nvPr>
        </p:nvSpPr>
        <p:spPr/>
        <p:txBody>
          <a:bodyPr/>
          <a:lstStyle/>
          <a:p>
            <a:fld id="{42037C97-09C9-4ABE-97EA-3D1CB53BAFDC}" type="slidenum">
              <a:rPr lang="en-US" smtClean="0"/>
              <a:pPr/>
              <a:t>30</a:t>
            </a:fld>
            <a:endParaRPr lang="en-US" dirty="0"/>
          </a:p>
        </p:txBody>
      </p:sp>
      <p:sp>
        <p:nvSpPr>
          <p:cNvPr id="7" name="Rectangle 2"/>
          <p:cNvSpPr>
            <a:spLocks noGrp="1" noChangeArrowheads="1"/>
          </p:cNvSpPr>
          <p:nvPr>
            <p:ph type="title"/>
          </p:nvPr>
        </p:nvSpPr>
        <p:spPr>
          <a:xfrm>
            <a:off x="609600" y="381000"/>
            <a:ext cx="8153400" cy="1143000"/>
          </a:xfrm>
        </p:spPr>
        <p:txBody>
          <a:bodyPr>
            <a:noAutofit/>
          </a:bodyPr>
          <a:lstStyle/>
          <a:p>
            <a:r>
              <a:rPr lang="en-US" dirty="0"/>
              <a:t>What Should I Know When I Buy Footwear for </a:t>
            </a:r>
            <a:r>
              <a:rPr lang="en-US" dirty="0" smtClean="0"/>
              <a:t>Work? </a:t>
            </a:r>
            <a:r>
              <a:rPr lang="en-US" sz="3600" dirty="0" smtClean="0"/>
              <a:t>(cont.)</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304800"/>
            <a:ext cx="7589838" cy="1143000"/>
          </a:xfrm>
        </p:spPr>
        <p:txBody>
          <a:bodyPr/>
          <a:lstStyle/>
          <a:p>
            <a:r>
              <a:rPr lang="en-US" dirty="0"/>
              <a:t>LEG PROTECTION</a:t>
            </a:r>
          </a:p>
        </p:txBody>
      </p:sp>
      <p:sp>
        <p:nvSpPr>
          <p:cNvPr id="45059" name="Rectangle 3"/>
          <p:cNvSpPr>
            <a:spLocks noGrp="1" noChangeArrowheads="1"/>
          </p:cNvSpPr>
          <p:nvPr>
            <p:ph idx="1"/>
          </p:nvPr>
        </p:nvSpPr>
        <p:spPr>
          <a:xfrm>
            <a:off x="914400" y="1600200"/>
            <a:ext cx="7772400" cy="4525963"/>
          </a:xfrm>
        </p:spPr>
        <p:txBody>
          <a:bodyPr/>
          <a:lstStyle/>
          <a:p>
            <a:pPr marL="466725" indent="-466725">
              <a:spcBef>
                <a:spcPct val="40000"/>
              </a:spcBef>
              <a:spcAft>
                <a:spcPct val="40000"/>
              </a:spcAft>
            </a:pPr>
            <a:r>
              <a:rPr lang="en-US" dirty="0"/>
              <a:t>Full Leg Protection</a:t>
            </a:r>
          </a:p>
          <a:p>
            <a:pPr marL="466725" indent="-466725">
              <a:spcBef>
                <a:spcPct val="40000"/>
              </a:spcBef>
              <a:spcAft>
                <a:spcPct val="40000"/>
              </a:spcAft>
            </a:pPr>
            <a:r>
              <a:rPr lang="en-US" dirty="0"/>
              <a:t>Knee Protection</a:t>
            </a:r>
          </a:p>
          <a:p>
            <a:pPr marL="466725" indent="-466725">
              <a:spcBef>
                <a:spcPct val="40000"/>
              </a:spcBef>
              <a:spcAft>
                <a:spcPct val="40000"/>
              </a:spcAft>
            </a:pPr>
            <a:r>
              <a:rPr lang="en-US" dirty="0"/>
              <a:t>Shin Protection</a:t>
            </a:r>
          </a:p>
          <a:p>
            <a:pPr marL="466725" indent="-466725">
              <a:spcBef>
                <a:spcPct val="40000"/>
              </a:spcBef>
              <a:spcAft>
                <a:spcPct val="40000"/>
              </a:spcAft>
            </a:pPr>
            <a:r>
              <a:rPr lang="en-US" dirty="0"/>
              <a:t>Ankle Protection</a:t>
            </a:r>
          </a:p>
        </p:txBody>
      </p:sp>
      <p:sp>
        <p:nvSpPr>
          <p:cNvPr id="2" name="Slide Number Placeholder 1"/>
          <p:cNvSpPr>
            <a:spLocks noGrp="1"/>
          </p:cNvSpPr>
          <p:nvPr>
            <p:ph type="sldNum" sz="quarter" idx="12"/>
          </p:nvPr>
        </p:nvSpPr>
        <p:spPr/>
        <p:txBody>
          <a:bodyPr/>
          <a:lstStyle/>
          <a:p>
            <a:fld id="{42037C97-09C9-4ABE-97EA-3D1CB53BAFDC}" type="slidenum">
              <a:rPr lang="en-US" smtClean="0"/>
              <a:pPr/>
              <a:t>31</a:t>
            </a:fld>
            <a:endParaRPr lang="en-US" dirty="0"/>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2000" y="304800"/>
            <a:ext cx="7589838" cy="1143000"/>
          </a:xfrm>
        </p:spPr>
        <p:txBody>
          <a:bodyPr/>
          <a:lstStyle/>
          <a:p>
            <a:r>
              <a:rPr lang="en-US" dirty="0"/>
              <a:t>FULL BODY PROTECTION</a:t>
            </a:r>
          </a:p>
        </p:txBody>
      </p:sp>
      <p:pic>
        <p:nvPicPr>
          <p:cNvPr id="48132" name="Picture 4" descr="cpcoverall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086600" y="1828800"/>
            <a:ext cx="1862652" cy="2874963"/>
          </a:xfrm>
        </p:spPr>
      </p:pic>
      <p:sp>
        <p:nvSpPr>
          <p:cNvPr id="48131" name="Rectangle 3"/>
          <p:cNvSpPr>
            <a:spLocks noGrp="1" noChangeArrowheads="1"/>
          </p:cNvSpPr>
          <p:nvPr>
            <p:ph type="body" sz="half" idx="4294967295"/>
          </p:nvPr>
        </p:nvSpPr>
        <p:spPr>
          <a:xfrm>
            <a:off x="609600" y="1981200"/>
            <a:ext cx="4495800" cy="4572000"/>
          </a:xfrm>
        </p:spPr>
        <p:txBody>
          <a:bodyPr/>
          <a:lstStyle/>
          <a:p>
            <a:pPr>
              <a:spcBef>
                <a:spcPct val="30000"/>
              </a:spcBef>
              <a:spcAft>
                <a:spcPct val="30000"/>
              </a:spcAft>
            </a:pPr>
            <a:r>
              <a:rPr lang="en-US" sz="2600" dirty="0"/>
              <a:t>Blue Uniforms</a:t>
            </a:r>
          </a:p>
          <a:p>
            <a:pPr>
              <a:spcBef>
                <a:spcPct val="30000"/>
              </a:spcBef>
              <a:spcAft>
                <a:spcPct val="30000"/>
              </a:spcAft>
            </a:pPr>
            <a:r>
              <a:rPr lang="en-US" sz="2600" dirty="0"/>
              <a:t>Uncoated </a:t>
            </a:r>
            <a:r>
              <a:rPr lang="en-US" sz="2600" dirty="0" err="1"/>
              <a:t>Tyvek</a:t>
            </a:r>
            <a:r>
              <a:rPr lang="en-US" sz="2600" dirty="0"/>
              <a:t> coveralls</a:t>
            </a:r>
          </a:p>
          <a:p>
            <a:pPr>
              <a:spcBef>
                <a:spcPct val="30000"/>
              </a:spcBef>
              <a:spcAft>
                <a:spcPct val="30000"/>
              </a:spcAft>
            </a:pPr>
            <a:r>
              <a:rPr lang="en-US" sz="2600" dirty="0"/>
              <a:t>PVC coated </a:t>
            </a:r>
            <a:r>
              <a:rPr lang="en-US" sz="2600" dirty="0" err="1"/>
              <a:t>Tyvek</a:t>
            </a:r>
            <a:r>
              <a:rPr lang="en-US" sz="2600" dirty="0"/>
              <a:t> coveralls </a:t>
            </a:r>
          </a:p>
          <a:p>
            <a:pPr>
              <a:spcBef>
                <a:spcPct val="30000"/>
              </a:spcBef>
              <a:spcAft>
                <a:spcPct val="30000"/>
              </a:spcAft>
            </a:pPr>
            <a:r>
              <a:rPr lang="en-US" sz="2600" dirty="0"/>
              <a:t>Rain gear</a:t>
            </a:r>
          </a:p>
          <a:p>
            <a:pPr>
              <a:spcBef>
                <a:spcPct val="30000"/>
              </a:spcBef>
              <a:spcAft>
                <a:spcPct val="30000"/>
              </a:spcAft>
            </a:pPr>
            <a:r>
              <a:rPr lang="en-US" sz="2600" dirty="0"/>
              <a:t>Thermal Protection</a:t>
            </a:r>
          </a:p>
        </p:txBody>
      </p:sp>
      <p:pic>
        <p:nvPicPr>
          <p:cNvPr id="48133" name="Picture 5" descr="rainge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10018" y="1447800"/>
            <a:ext cx="1752600" cy="1955800"/>
          </a:xfrm>
          <a:prstGeom prst="rect">
            <a:avLst/>
          </a:prstGeom>
          <a:noFill/>
          <a:extLst>
            <a:ext uri="{909E8E84-426E-40DD-AFC4-6F175D3DCCD1}">
              <a14:hiddenFill xmlns:a14="http://schemas.microsoft.com/office/drawing/2010/main" xmlns="">
                <a:solidFill>
                  <a:srgbClr val="FFFFFF"/>
                </a:solidFill>
              </a14:hiddenFill>
            </a:ext>
          </a:extLst>
        </p:spPr>
      </p:pic>
      <p:pic>
        <p:nvPicPr>
          <p:cNvPr id="48134" name="Picture 6" descr="tyvekcover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6109" y="3886200"/>
            <a:ext cx="1828800"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42037C97-09C9-4ABE-97EA-3D1CB53BAFDC}" type="slidenum">
              <a:rPr lang="en-US" smtClean="0"/>
              <a:pPr/>
              <a:t>32</a:t>
            </a:fld>
            <a:endParaRPr lang="en-US" dirty="0"/>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304800"/>
            <a:ext cx="7589838" cy="1143000"/>
          </a:xfrm>
        </p:spPr>
        <p:txBody>
          <a:bodyPr/>
          <a:lstStyle/>
          <a:p>
            <a:r>
              <a:rPr lang="en-US" dirty="0"/>
              <a:t>CARE OF PPE</a:t>
            </a:r>
          </a:p>
        </p:txBody>
      </p:sp>
      <p:sp>
        <p:nvSpPr>
          <p:cNvPr id="49155" name="Rectangle 3"/>
          <p:cNvSpPr>
            <a:spLocks noGrp="1" noChangeArrowheads="1"/>
          </p:cNvSpPr>
          <p:nvPr>
            <p:ph idx="1"/>
          </p:nvPr>
        </p:nvSpPr>
        <p:spPr/>
        <p:txBody>
          <a:bodyPr/>
          <a:lstStyle/>
          <a:p>
            <a:pPr marL="466725" indent="-466725">
              <a:spcBef>
                <a:spcPct val="40000"/>
              </a:spcBef>
              <a:spcAft>
                <a:spcPct val="40000"/>
              </a:spcAft>
            </a:pPr>
            <a:r>
              <a:rPr lang="en-US" dirty="0"/>
              <a:t>Keep all protective equipment clean</a:t>
            </a:r>
          </a:p>
          <a:p>
            <a:pPr marL="466725" indent="-466725">
              <a:spcBef>
                <a:spcPct val="40000"/>
              </a:spcBef>
              <a:spcAft>
                <a:spcPct val="40000"/>
              </a:spcAft>
            </a:pPr>
            <a:r>
              <a:rPr lang="en-US" dirty="0"/>
              <a:t>Ensure PPE is not scratched or damaged</a:t>
            </a:r>
          </a:p>
          <a:p>
            <a:pPr marL="466725" indent="-466725">
              <a:spcBef>
                <a:spcPct val="40000"/>
              </a:spcBef>
              <a:spcAft>
                <a:spcPct val="40000"/>
              </a:spcAft>
            </a:pPr>
            <a:r>
              <a:rPr lang="en-US" dirty="0"/>
              <a:t>Replace when damaged</a:t>
            </a:r>
          </a:p>
        </p:txBody>
      </p:sp>
      <p:sp>
        <p:nvSpPr>
          <p:cNvPr id="2" name="Slide Number Placeholder 1"/>
          <p:cNvSpPr>
            <a:spLocks noGrp="1"/>
          </p:cNvSpPr>
          <p:nvPr>
            <p:ph type="sldNum" sz="quarter" idx="12"/>
          </p:nvPr>
        </p:nvSpPr>
        <p:spPr/>
        <p:txBody>
          <a:bodyPr/>
          <a:lstStyle/>
          <a:p>
            <a:fld id="{42037C97-09C9-4ABE-97EA-3D1CB53BAFDC}" type="slidenum">
              <a:rPr lang="en-US" smtClean="0"/>
              <a:pPr/>
              <a:t>33</a:t>
            </a:fld>
            <a:endParaRPr lang="en-US" dirty="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WEAR YOUR PPE AT WORK</a:t>
            </a:r>
          </a:p>
        </p:txBody>
      </p:sp>
      <p:pic>
        <p:nvPicPr>
          <p:cNvPr id="50183" name="Picture 7" descr="acid sui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9200" y="1246909"/>
            <a:ext cx="3873500" cy="2825750"/>
          </a:xfrm>
          <a:prstGeom prst="rect">
            <a:avLst/>
          </a:prstGeom>
          <a:noFill/>
          <a:extLst>
            <a:ext uri="{909E8E84-426E-40DD-AFC4-6F175D3DCCD1}">
              <a14:hiddenFill xmlns:a14="http://schemas.microsoft.com/office/drawing/2010/main" xmlns="">
                <a:solidFill>
                  <a:srgbClr val="FFFFFF"/>
                </a:solidFill>
              </a14:hiddenFill>
            </a:ext>
          </a:extLst>
        </p:spPr>
      </p:pic>
      <p:pic>
        <p:nvPicPr>
          <p:cNvPr id="50184" name="Picture 8" descr="labfumehoo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676400"/>
            <a:ext cx="2549525" cy="4648200"/>
          </a:xfrm>
          <a:prstGeom prst="rect">
            <a:avLst/>
          </a:prstGeom>
          <a:noFill/>
          <a:extLst>
            <a:ext uri="{909E8E84-426E-40DD-AFC4-6F175D3DCCD1}">
              <a14:hiddenFill xmlns:a14="http://schemas.microsoft.com/office/drawing/2010/main" xmlns="">
                <a:solidFill>
                  <a:srgbClr val="FFFFFF"/>
                </a:solidFill>
              </a14:hiddenFill>
            </a:ext>
          </a:extLst>
        </p:spPr>
      </p:pic>
      <p:pic>
        <p:nvPicPr>
          <p:cNvPr id="50185" name="Picture 9" descr="uvexastropec300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1200" y="4326659"/>
            <a:ext cx="2133600" cy="1920875"/>
          </a:xfrm>
          <a:prstGeom prst="rect">
            <a:avLst/>
          </a:prstGeom>
          <a:noFill/>
          <a:extLst>
            <a:ext uri="{909E8E84-426E-40DD-AFC4-6F175D3DCCD1}">
              <a14:hiddenFill xmlns:a14="http://schemas.microsoft.com/office/drawing/2010/main" xmlns="">
                <a:solidFill>
                  <a:srgbClr val="FFFFFF"/>
                </a:solidFill>
              </a14:hiddenFill>
            </a:ext>
          </a:extLst>
        </p:spPr>
      </p:pic>
      <p:pic>
        <p:nvPicPr>
          <p:cNvPr id="50186" name="Picture 10" descr="earmuf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0" y="3322637"/>
            <a:ext cx="2322513"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42037C97-09C9-4ABE-97EA-3D1CB53BAFDC}" type="slidenum">
              <a:rPr lang="en-US" smtClean="0"/>
              <a:pPr/>
              <a:t>34</a:t>
            </a:fld>
            <a:endParaRPr lang="en-US" dirty="0"/>
          </a:p>
        </p:txBody>
      </p:sp>
      <p:pic>
        <p:nvPicPr>
          <p:cNvPr id="50181" name="Picture 5" descr="earplugEAR"/>
          <p:cNvPicPr>
            <a:picLocks noGrp="1" noChangeAspect="1" noChangeArrowheads="1"/>
          </p:cNvPicPr>
          <p:nvPr>
            <p:ph idx="1"/>
          </p:nvPr>
        </p:nvPicPr>
        <p:blipFill>
          <a:blip r:embed="rId6" cstate="print">
            <a:extLst>
              <a:ext uri="{28A0092B-C50C-407E-A947-70E740481C1C}">
                <a14:useLocalDpi xmlns:a14="http://schemas.microsoft.com/office/drawing/2010/main" xmlns="" val="0"/>
              </a:ext>
            </a:extLst>
          </a:blip>
          <a:stretch>
            <a:fillRect/>
          </a:stretch>
        </p:blipFill>
        <p:spPr>
          <a:xfrm>
            <a:off x="2362200" y="1295400"/>
            <a:ext cx="2540000" cy="1854200"/>
          </a:xfrm>
        </p:spPr>
      </p:pic>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WEAR YOUR PPE AT HOME</a:t>
            </a:r>
          </a:p>
        </p:txBody>
      </p:sp>
      <p:pic>
        <p:nvPicPr>
          <p:cNvPr id="51203" name="Picture 3" descr="lawnmow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2334491"/>
            <a:ext cx="2616200" cy="26797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04" name="Picture 4" descr="KYLEBR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600200"/>
            <a:ext cx="3810000" cy="43053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42037C97-09C9-4ABE-97EA-3D1CB53BAFDC}" type="slidenum">
              <a:rPr lang="en-US" smtClean="0"/>
              <a:pPr/>
              <a:t>35</a:t>
            </a:fld>
            <a:endParaRPr lang="en-US"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7" name="Picture 3" descr="Hardhat Protected Safety Post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37275" y="2406650"/>
            <a:ext cx="2357438"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67588" name="Picture 4" descr="The Safest Place To Be Safety Po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2406650"/>
            <a:ext cx="2324100" cy="2990850"/>
          </a:xfrm>
          <a:prstGeom prst="rect">
            <a:avLst/>
          </a:prstGeom>
          <a:noFill/>
          <a:extLst>
            <a:ext uri="{909E8E84-426E-40DD-AFC4-6F175D3DCCD1}">
              <a14:hiddenFill xmlns:a14="http://schemas.microsoft.com/office/drawing/2010/main" xmlns="">
                <a:solidFill>
                  <a:srgbClr val="FFFFFF"/>
                </a:solidFill>
              </a14:hiddenFill>
            </a:ext>
          </a:extLst>
        </p:spPr>
      </p:pic>
      <p:pic>
        <p:nvPicPr>
          <p:cNvPr id="67589" name="Picture 5" descr="personal_hea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33750" y="3048000"/>
            <a:ext cx="2381250" cy="14097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42037C97-09C9-4ABE-97EA-3D1CB53BAFDC}" type="slidenum">
              <a:rPr lang="en-US" smtClean="0"/>
              <a:pPr/>
              <a:t>3</a:t>
            </a:fld>
            <a:endParaRPr lang="en-US" dirty="0"/>
          </a:p>
        </p:txBody>
      </p:sp>
      <p:sp>
        <p:nvSpPr>
          <p:cNvPr id="10" name="Rectangle 2"/>
          <p:cNvSpPr>
            <a:spLocks noGrp="1" noChangeArrowheads="1"/>
          </p:cNvSpPr>
          <p:nvPr>
            <p:ph type="title"/>
          </p:nvPr>
        </p:nvSpPr>
        <p:spPr>
          <a:xfrm>
            <a:off x="1600200" y="274638"/>
            <a:ext cx="7086600" cy="1143000"/>
          </a:xfrm>
        </p:spPr>
        <p:txBody>
          <a:bodyPr>
            <a:normAutofit/>
          </a:bodyPr>
          <a:lstStyle/>
          <a:p>
            <a:r>
              <a:rPr lang="en-US" sz="4000" dirty="0"/>
              <a:t>HEAD </a:t>
            </a:r>
            <a:r>
              <a:rPr lang="en-US" sz="4000" dirty="0" smtClean="0"/>
              <a:t>PROTECTION</a:t>
            </a:r>
            <a:endParaRPr lang="en-US" sz="2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0" y="274638"/>
            <a:ext cx="7162800" cy="639762"/>
          </a:xfrm>
        </p:spPr>
        <p:txBody>
          <a:bodyPr>
            <a:noAutofit/>
          </a:bodyPr>
          <a:lstStyle/>
          <a:p>
            <a:r>
              <a:rPr lang="en-US" dirty="0"/>
              <a:t>HEAD </a:t>
            </a:r>
            <a:r>
              <a:rPr lang="en-US" dirty="0" smtClean="0"/>
              <a:t>PROTECTION </a:t>
            </a:r>
            <a:r>
              <a:rPr lang="en-US" sz="2600" dirty="0" smtClean="0"/>
              <a:t>(cont.)</a:t>
            </a:r>
            <a:endParaRPr lang="en-US" sz="2600" dirty="0"/>
          </a:p>
        </p:txBody>
      </p:sp>
      <p:pic>
        <p:nvPicPr>
          <p:cNvPr id="32772" name="Picture 4" descr="hardhatladde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934200" y="1066800"/>
            <a:ext cx="1835870" cy="3124200"/>
          </a:xfrm>
        </p:spPr>
      </p:pic>
      <p:sp>
        <p:nvSpPr>
          <p:cNvPr id="32771" name="Rectangle 3"/>
          <p:cNvSpPr>
            <a:spLocks noGrp="1" noChangeArrowheads="1"/>
          </p:cNvSpPr>
          <p:nvPr>
            <p:ph type="body" sz="half" idx="4294967295"/>
          </p:nvPr>
        </p:nvSpPr>
        <p:spPr>
          <a:xfrm>
            <a:off x="533400" y="1143000"/>
            <a:ext cx="8273473" cy="5029200"/>
          </a:xfrm>
        </p:spPr>
        <p:txBody>
          <a:bodyPr>
            <a:normAutofit/>
          </a:bodyPr>
          <a:lstStyle/>
          <a:p>
            <a:r>
              <a:rPr lang="en-US" sz="2400" b="1" dirty="0" smtClean="0"/>
              <a:t>Resists penetration and absorbs shock</a:t>
            </a:r>
          </a:p>
          <a:p>
            <a:r>
              <a:rPr lang="en-US" sz="2400" b="1" dirty="0" smtClean="0"/>
              <a:t>Maintain 1 1/2 inch clearance</a:t>
            </a:r>
          </a:p>
          <a:p>
            <a:r>
              <a:rPr lang="en-US" sz="2400" b="1" dirty="0" smtClean="0"/>
              <a:t>Inspect daily</a:t>
            </a:r>
          </a:p>
          <a:p>
            <a:r>
              <a:rPr lang="en-US" sz="2400" b="1" dirty="0" smtClean="0"/>
              <a:t>Take out of service and replace when</a:t>
            </a:r>
            <a:br>
              <a:rPr lang="en-US" sz="2400" b="1" dirty="0" smtClean="0"/>
            </a:br>
            <a:r>
              <a:rPr lang="en-US" sz="2400" b="1" dirty="0" smtClean="0"/>
              <a:t>damaged</a:t>
            </a:r>
          </a:p>
          <a:p>
            <a:pPr>
              <a:buFont typeface="Wingdings" pitchFamily="2" charset="2"/>
              <a:buNone/>
            </a:pPr>
            <a:r>
              <a:rPr lang="en-US" sz="2400" b="1" u="sng" dirty="0" smtClean="0"/>
              <a:t>To be worn when:</a:t>
            </a:r>
          </a:p>
          <a:p>
            <a:r>
              <a:rPr lang="en-US" sz="2400" b="1" dirty="0" smtClean="0"/>
              <a:t>there is the danger of falling or flying objects</a:t>
            </a:r>
          </a:p>
          <a:p>
            <a:r>
              <a:rPr lang="en-US" sz="2400" b="1" dirty="0" smtClean="0"/>
              <a:t>working near exposed electrical equipment</a:t>
            </a:r>
          </a:p>
          <a:p>
            <a:r>
              <a:rPr lang="en-US" sz="2400" b="1" dirty="0" smtClean="0"/>
              <a:t>near moving machinery</a:t>
            </a:r>
          </a:p>
        </p:txBody>
      </p:sp>
      <p:pic>
        <p:nvPicPr>
          <p:cNvPr id="32773" name="Picture 5" descr="head injur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4648200"/>
            <a:ext cx="1447800" cy="1222375"/>
          </a:xfrm>
          <a:prstGeom prst="rect">
            <a:avLst/>
          </a:prstGeom>
          <a:noFill/>
          <a:extLst>
            <a:ext uri="{909E8E84-426E-40DD-AFC4-6F175D3DCCD1}">
              <a14:hiddenFill xmlns:a14="http://schemas.microsoft.com/office/drawing/2010/main" xmlns="">
                <a:solidFill>
                  <a:srgbClr val="FFFFFF"/>
                </a:solidFill>
              </a14:hiddenFill>
            </a:ext>
          </a:extLst>
        </p:spPr>
      </p:pic>
      <p:pic>
        <p:nvPicPr>
          <p:cNvPr id="32774" name="Picture 6" descr="40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67200" y="4800600"/>
            <a:ext cx="1746250"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42037C97-09C9-4ABE-97EA-3D1CB53BAFDC}" type="slidenum">
              <a:rPr lang="en-US" smtClean="0"/>
              <a:pPr/>
              <a:t>4</a:t>
            </a:fld>
            <a:endParaRPr lang="en-US" dirty="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PROTECTIVE HATS</a:t>
            </a:r>
          </a:p>
        </p:txBody>
      </p:sp>
      <p:sp>
        <p:nvSpPr>
          <p:cNvPr id="34819" name="Rectangle 3"/>
          <p:cNvSpPr>
            <a:spLocks noGrp="1" noChangeArrowheads="1"/>
          </p:cNvSpPr>
          <p:nvPr>
            <p:ph idx="1"/>
          </p:nvPr>
        </p:nvSpPr>
        <p:spPr/>
        <p:txBody>
          <a:bodyPr/>
          <a:lstStyle/>
          <a:p>
            <a:pPr marL="466725" indent="-466725"/>
            <a:r>
              <a:rPr lang="en-US" b="1" dirty="0"/>
              <a:t>Type I - Top </a:t>
            </a:r>
          </a:p>
          <a:p>
            <a:pPr marL="466725" indent="-466725"/>
            <a:r>
              <a:rPr lang="en-US" b="1" dirty="0"/>
              <a:t>Type II - Top &amp; Sides</a:t>
            </a:r>
          </a:p>
          <a:p>
            <a:pPr marL="466725" indent="-466725"/>
            <a:r>
              <a:rPr lang="en-US" b="1" dirty="0"/>
              <a:t>Class G - Conductive - 2,200 volts </a:t>
            </a:r>
          </a:p>
          <a:p>
            <a:pPr marL="466725" indent="-466725"/>
            <a:r>
              <a:rPr lang="en-US" b="1" dirty="0"/>
              <a:t>Class E - Electrical - 20,000 volts</a:t>
            </a:r>
          </a:p>
          <a:p>
            <a:pPr marL="466725" indent="-466725"/>
            <a:r>
              <a:rPr lang="en-US" b="1" dirty="0"/>
              <a:t>Class C - General purpose</a:t>
            </a:r>
          </a:p>
        </p:txBody>
      </p:sp>
      <p:pic>
        <p:nvPicPr>
          <p:cNvPr id="34820" name="Picture 4" descr="hardhat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200" y="4809331"/>
            <a:ext cx="2286000" cy="154146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42037C97-09C9-4ABE-97EA-3D1CB53BAFDC}" type="slidenum">
              <a:rPr lang="en-US" smtClean="0"/>
              <a:pPr/>
              <a:t>5</a:t>
            </a:fld>
            <a:endParaRPr lang="en-US" dirty="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304800"/>
            <a:ext cx="7589838" cy="1143000"/>
          </a:xfrm>
        </p:spPr>
        <p:txBody>
          <a:bodyPr>
            <a:normAutofit/>
          </a:bodyPr>
          <a:lstStyle/>
          <a:p>
            <a:pPr>
              <a:spcBef>
                <a:spcPts val="0"/>
              </a:spcBef>
            </a:pPr>
            <a:r>
              <a:rPr lang="en-US" b="0" dirty="0"/>
              <a:t>Hard Hat </a:t>
            </a:r>
            <a:r>
              <a:rPr lang="en-US" b="0" dirty="0" smtClean="0"/>
              <a:t>Suspension</a:t>
            </a:r>
            <a:br>
              <a:rPr lang="en-US" b="0" dirty="0" smtClean="0"/>
            </a:br>
            <a:r>
              <a:rPr lang="en-US" sz="2700" b="0" dirty="0" smtClean="0"/>
              <a:t>(</a:t>
            </a:r>
            <a:r>
              <a:rPr lang="en-US" sz="2700" b="0" dirty="0"/>
              <a:t>what’s under the shell)</a:t>
            </a:r>
          </a:p>
        </p:txBody>
      </p:sp>
      <p:sp>
        <p:nvSpPr>
          <p:cNvPr id="70659" name="Rectangle 3"/>
          <p:cNvSpPr>
            <a:spLocks noChangeArrowheads="1"/>
          </p:cNvSpPr>
          <p:nvPr/>
        </p:nvSpPr>
        <p:spPr bwMode="auto">
          <a:xfrm>
            <a:off x="457200" y="1522159"/>
            <a:ext cx="8153400" cy="372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marL="342900" indent="-342900" algn="l" eaLnBrk="1" hangingPunct="1">
              <a:spcAft>
                <a:spcPts val="1200"/>
              </a:spcAft>
              <a:buFont typeface="Arial" pitchFamily="34" charset="0"/>
              <a:buChar char="•"/>
            </a:pPr>
            <a:r>
              <a:rPr lang="en-US" b="1" dirty="0" smtClean="0"/>
              <a:t>Inspect </a:t>
            </a:r>
            <a:r>
              <a:rPr lang="en-US" b="1" dirty="0"/>
              <a:t>suspension before every use.  Look for cracked, torn or frayed straps. Replace suspension when damage or defects are detected.</a:t>
            </a:r>
          </a:p>
          <a:p>
            <a:pPr marL="342900" indent="-342900" algn="l" eaLnBrk="1" hangingPunct="1">
              <a:spcAft>
                <a:spcPts val="1200"/>
              </a:spcAft>
              <a:buFont typeface="Arial" pitchFamily="34" charset="0"/>
              <a:buChar char="•"/>
            </a:pPr>
            <a:r>
              <a:rPr lang="en-US" b="1" dirty="0" smtClean="0"/>
              <a:t>Suspensions </a:t>
            </a:r>
            <a:r>
              <a:rPr lang="en-US" b="1" dirty="0"/>
              <a:t>will deteriorate over time from exposure to sunlight and chemicals, perspiration and hair oils.</a:t>
            </a:r>
          </a:p>
          <a:p>
            <a:pPr marL="342900" indent="-342900" algn="l" eaLnBrk="1" hangingPunct="1">
              <a:spcAft>
                <a:spcPts val="1200"/>
              </a:spcAft>
              <a:buFont typeface="Arial" pitchFamily="34" charset="0"/>
              <a:buChar char="•"/>
            </a:pPr>
            <a:r>
              <a:rPr lang="en-US" b="1" dirty="0" smtClean="0"/>
              <a:t>The </a:t>
            </a:r>
            <a:r>
              <a:rPr lang="en-US" b="1" dirty="0"/>
              <a:t>normal service life of the suspension is about </a:t>
            </a:r>
            <a:r>
              <a:rPr lang="en-US" b="1" u="sng" dirty="0">
                <a:latin typeface="Verdana" pitchFamily="34" charset="0"/>
              </a:rPr>
              <a:t>one</a:t>
            </a:r>
            <a:r>
              <a:rPr lang="en-US" b="1" dirty="0"/>
              <a:t> year of regular use. The suspension may last longer with intermittent use.</a:t>
            </a:r>
            <a:r>
              <a:rPr lang="en-US" dirty="0">
                <a:latin typeface="Verdana" pitchFamily="34" charset="0"/>
              </a:rPr>
              <a:t> </a:t>
            </a:r>
          </a:p>
        </p:txBody>
      </p:sp>
      <p:pic>
        <p:nvPicPr>
          <p:cNvPr id="70660" name="Picture 4" descr="hardhat1"/>
          <p:cNvPicPr>
            <a:picLocks noChangeAspect="1" noChangeArrowheads="1"/>
          </p:cNvPicPr>
          <p:nvPr/>
        </p:nvPicPr>
        <p:blipFill>
          <a:blip r:embed="rId3" cstate="print">
            <a:extLst>
              <a:ext uri="{28A0092B-C50C-407E-A947-70E740481C1C}">
                <a14:useLocalDpi xmlns:a14="http://schemas.microsoft.com/office/drawing/2010/main" xmlns="" val="0"/>
              </a:ext>
            </a:extLst>
          </a:blip>
          <a:srcRect r="1115"/>
          <a:stretch>
            <a:fillRect/>
          </a:stretch>
        </p:blipFill>
        <p:spPr bwMode="auto">
          <a:xfrm>
            <a:off x="5257800" y="4953000"/>
            <a:ext cx="1127125" cy="16002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42037C97-09C9-4ABE-97EA-3D1CB53BAFDC}" type="slidenum">
              <a:rPr lang="en-US" smtClean="0"/>
              <a:pPr/>
              <a:t>6</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r>
              <a:rPr lang="en-US" sz="4000" b="0" dirty="0"/>
              <a:t>Hard Hat </a:t>
            </a:r>
            <a:r>
              <a:rPr lang="en-US" sz="4000" b="0" dirty="0" smtClean="0"/>
              <a:t>Suspension </a:t>
            </a:r>
            <a:r>
              <a:rPr lang="en-US" sz="2600" b="0" dirty="0" smtClean="0"/>
              <a:t>(cont.)</a:t>
            </a:r>
            <a:endParaRPr lang="en-US" sz="2600" b="0" dirty="0"/>
          </a:p>
        </p:txBody>
      </p:sp>
      <p:sp>
        <p:nvSpPr>
          <p:cNvPr id="72707" name="Rectangle 3"/>
          <p:cNvSpPr>
            <a:spLocks noChangeArrowheads="1"/>
          </p:cNvSpPr>
          <p:nvPr/>
        </p:nvSpPr>
        <p:spPr bwMode="auto">
          <a:xfrm>
            <a:off x="695036" y="2055435"/>
            <a:ext cx="6239164" cy="2985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457200" indent="-457200" algn="l" eaLnBrk="1" hangingPunct="1">
              <a:spcAft>
                <a:spcPts val="1200"/>
              </a:spcAft>
              <a:buFont typeface="Arial" pitchFamily="34" charset="0"/>
              <a:buChar char="•"/>
            </a:pPr>
            <a:r>
              <a:rPr lang="en-US" u="sng" dirty="0" smtClean="0">
                <a:latin typeface="Verdana" pitchFamily="34" charset="0"/>
              </a:rPr>
              <a:t>Don’t</a:t>
            </a:r>
            <a:r>
              <a:rPr lang="en-US" dirty="0" smtClean="0"/>
              <a:t> </a:t>
            </a:r>
            <a:r>
              <a:rPr lang="en-US" dirty="0"/>
              <a:t>mix different manufacturer suspension types and hard hats. </a:t>
            </a:r>
          </a:p>
          <a:p>
            <a:pPr marL="457200" indent="-457200" algn="l" eaLnBrk="1" hangingPunct="1">
              <a:spcAft>
                <a:spcPts val="1200"/>
              </a:spcAft>
              <a:buFont typeface="Arial" pitchFamily="34" charset="0"/>
              <a:buChar char="•"/>
            </a:pPr>
            <a:r>
              <a:rPr lang="en-US" dirty="0" smtClean="0"/>
              <a:t>Replacement </a:t>
            </a:r>
            <a:r>
              <a:rPr lang="en-US" dirty="0"/>
              <a:t>suspension harnesses </a:t>
            </a:r>
            <a:r>
              <a:rPr lang="en-US" u="sng" dirty="0">
                <a:latin typeface="Verdana" pitchFamily="34" charset="0"/>
              </a:rPr>
              <a:t>must</a:t>
            </a:r>
            <a:r>
              <a:rPr lang="en-US" dirty="0"/>
              <a:t> be from the same manufacturer and for the same model of hard hat</a:t>
            </a:r>
            <a:r>
              <a:rPr lang="en-US" dirty="0" smtClean="0"/>
              <a:t>. </a:t>
            </a:r>
            <a:endParaRPr lang="en-US" dirty="0"/>
          </a:p>
          <a:p>
            <a:pPr marL="457200" indent="-457200" algn="l" eaLnBrk="1" hangingPunct="1">
              <a:spcAft>
                <a:spcPts val="1200"/>
              </a:spcAft>
              <a:buFont typeface="Arial" pitchFamily="34" charset="0"/>
              <a:buChar char="•"/>
            </a:pPr>
            <a:r>
              <a:rPr lang="en-US" u="sng" dirty="0" smtClean="0">
                <a:latin typeface="Verdana" pitchFamily="34" charset="0"/>
              </a:rPr>
              <a:t>Don’t</a:t>
            </a:r>
            <a:r>
              <a:rPr lang="en-US" dirty="0" smtClean="0"/>
              <a:t> </a:t>
            </a:r>
            <a:r>
              <a:rPr lang="en-US" dirty="0"/>
              <a:t>wear a hard hat backwards unless you rotate the suspension.</a:t>
            </a:r>
            <a:endParaRPr lang="en-US" dirty="0">
              <a:latin typeface="Verdana" pitchFamily="34" charset="0"/>
            </a:endParaRPr>
          </a:p>
        </p:txBody>
      </p:sp>
      <p:pic>
        <p:nvPicPr>
          <p:cNvPr id="72708" name="Picture 4" descr="mediawebser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2057400"/>
            <a:ext cx="1371600"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72709" name="Picture 5" descr="40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7275" y="3886200"/>
            <a:ext cx="1355725" cy="1371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42037C97-09C9-4ABE-97EA-3D1CB53BAFDC}" type="slidenum">
              <a:rPr lang="en-US" smtClean="0"/>
              <a:pPr/>
              <a:t>7</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r>
              <a:rPr lang="en-US"/>
              <a:t>Hard Hat Replacement</a:t>
            </a:r>
          </a:p>
        </p:txBody>
      </p:sp>
      <p:sp>
        <p:nvSpPr>
          <p:cNvPr id="74755" name="Rectangle 3"/>
          <p:cNvSpPr>
            <a:spLocks noChangeArrowheads="1"/>
          </p:cNvSpPr>
          <p:nvPr/>
        </p:nvSpPr>
        <p:spPr bwMode="auto">
          <a:xfrm>
            <a:off x="609600" y="1824648"/>
            <a:ext cx="8153400" cy="3293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marL="457200" indent="-457200" algn="just" eaLnBrk="1" hangingPunct="1">
              <a:spcAft>
                <a:spcPts val="1200"/>
              </a:spcAft>
              <a:buFont typeface="Arial" pitchFamily="34" charset="0"/>
              <a:buChar char="•"/>
            </a:pPr>
            <a:r>
              <a:rPr lang="en-US" dirty="0" smtClean="0"/>
              <a:t>Inspect </a:t>
            </a:r>
            <a:r>
              <a:rPr lang="en-US" dirty="0"/>
              <a:t>headwear before each use for any visible signs of dents, cracks, gouges, penetration, chalking, loss of gloss or any other signs of damage that might reduce the degree of safety originally provided.</a:t>
            </a:r>
          </a:p>
          <a:p>
            <a:pPr marL="457200" indent="-457200" algn="just" eaLnBrk="1" hangingPunct="1">
              <a:spcAft>
                <a:spcPts val="1200"/>
              </a:spcAft>
              <a:buFont typeface="Arial" pitchFamily="34" charset="0"/>
              <a:buChar char="•"/>
            </a:pPr>
            <a:r>
              <a:rPr lang="en-US" dirty="0" smtClean="0"/>
              <a:t>Replace </a:t>
            </a:r>
            <a:r>
              <a:rPr lang="en-US" dirty="0"/>
              <a:t>hat when hairline cracks start to appear.</a:t>
            </a:r>
          </a:p>
          <a:p>
            <a:pPr marL="457200" indent="-457200" algn="just" eaLnBrk="1" hangingPunct="1">
              <a:spcAft>
                <a:spcPts val="1200"/>
              </a:spcAft>
              <a:buFont typeface="Arial" pitchFamily="34" charset="0"/>
              <a:buChar char="•"/>
            </a:pPr>
            <a:r>
              <a:rPr lang="en-US" dirty="0" smtClean="0"/>
              <a:t>Replace </a:t>
            </a:r>
            <a:r>
              <a:rPr lang="en-US" dirty="0"/>
              <a:t>hat that has been struck by a forceful object, even if no damage is obvious.</a:t>
            </a:r>
            <a:r>
              <a:rPr lang="en-US" dirty="0">
                <a:latin typeface="Verdana" pitchFamily="34" charset="0"/>
              </a:rPr>
              <a:t> </a:t>
            </a:r>
          </a:p>
          <a:p>
            <a:pPr algn="just" eaLnBrk="1" hangingPunct="1"/>
            <a:endParaRPr lang="en-US" sz="1000" dirty="0">
              <a:latin typeface="Verdana" pitchFamily="34" charset="0"/>
            </a:endParaRPr>
          </a:p>
        </p:txBody>
      </p:sp>
      <p:sp>
        <p:nvSpPr>
          <p:cNvPr id="3" name="Slide Number Placeholder 2"/>
          <p:cNvSpPr>
            <a:spLocks noGrp="1"/>
          </p:cNvSpPr>
          <p:nvPr>
            <p:ph type="sldNum" sz="quarter" idx="12"/>
          </p:nvPr>
        </p:nvSpPr>
        <p:spPr/>
        <p:txBody>
          <a:bodyPr/>
          <a:lstStyle/>
          <a:p>
            <a:fld id="{42037C97-09C9-4ABE-97EA-3D1CB53BAFDC}" type="slidenum">
              <a:rPr lang="en-US" smtClean="0"/>
              <a:pPr/>
              <a:t>8</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60120FE3895C4FB57EBB11D443BD72" ma:contentTypeVersion="10" ma:contentTypeDescription="Create a new document." ma:contentTypeScope="" ma:versionID="3e8cbbce33a414942cf358fbe3b50a04">
  <xsd:schema xmlns:xsd="http://www.w3.org/2001/XMLSchema" xmlns:xs="http://www.w3.org/2001/XMLSchema" xmlns:p="http://schemas.microsoft.com/office/2006/metadata/properties" xmlns:ns2="68b0e20c-0afb-4538-9398-2afa0498d0c1" targetNamespace="http://schemas.microsoft.com/office/2006/metadata/properties" ma:root="true" ma:fieldsID="f8263e7cedc9e11dbcbda5fac124dff8" ns2:_="">
    <xsd:import namespace="68b0e20c-0afb-4538-9398-2afa0498d0c1"/>
    <xsd:element name="properties">
      <xsd:complexType>
        <xsd:sequence>
          <xsd:element name="documentManagement">
            <xsd:complexType>
              <xsd:all>
                <xsd:element ref="ns2:Category" minOccurs="0"/>
                <xsd:element ref="ns2:Developed_x0020_By_x002f_Owner" minOccurs="0"/>
                <xsd:element ref="ns2:Target_x0020_Area_x0020__x002f__x0020_Audience" minOccurs="0"/>
                <xsd:element ref="ns2:Index" minOccurs="0"/>
                <xsd:element ref="ns2:Topic" minOccurs="0"/>
                <xsd:element ref="ns2:Year_x0020_Develop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b0e20c-0afb-4538-9398-2afa0498d0c1"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restriction base="dms:Choice">
          <xsd:enumeration value="Safety Moment"/>
          <xsd:enumeration value="Lessons Learned"/>
          <xsd:enumeration value="Safety News"/>
          <xsd:enumeration value="Posters"/>
          <xsd:enumeration value="Training"/>
          <xsd:enumeration value="Agency Certificates"/>
          <xsd:enumeration value="Professional Development"/>
          <xsd:enumeration value="Industry Information"/>
          <xsd:enumeration value="VPP"/>
          <xsd:enumeration value="Citations"/>
          <xsd:enumeration value="Miscellaneous"/>
          <xsd:enumeration value="Work Planning"/>
          <xsd:enumeration value="Achievement"/>
          <xsd:enumeration value="Substance Abuse"/>
          <xsd:enumeration value="Company Sponsored Awards"/>
          <xsd:enumeration value="Chas CDM-C"/>
          <xsd:enumeration value="Chas Contractor"/>
          <xsd:enumeration value="Chas Designer"/>
          <xsd:enumeration value="Statistics"/>
          <xsd:enumeration value="Environmental"/>
        </xsd:restriction>
      </xsd:simpleType>
    </xsd:element>
    <xsd:element name="Developed_x0020_By_x002f_Owner" ma:index="3" nillable="true" ma:displayName="Developed By/Owner" ma:format="Dropdown" ma:internalName="Developed_x0020_By_x002f_Owner">
      <xsd:simpleType>
        <xsd:restriction base="dms:Choice">
          <xsd:enumeration value="FS"/>
          <xsd:enumeration value="IE"/>
          <xsd:enumeration value="EC"/>
          <xsd:enumeration value="All"/>
        </xsd:restriction>
      </xsd:simpleType>
    </xsd:element>
    <xsd:element name="Target_x0020_Area_x0020__x002f__x0020_Audience" ma:index="4" nillable="true" ma:displayName="Target Area / Audience" ma:internalName="Target_x0020_Area_x0020__x002f__x0020_Audience">
      <xsd:complexType>
        <xsd:complexContent>
          <xsd:extension base="dms:MultiChoice">
            <xsd:sequence>
              <xsd:element name="Value" maxOccurs="unbounded" minOccurs="0" nillable="true">
                <xsd:simpleType>
                  <xsd:restriction base="dms:Choice">
                    <xsd:enumeration value="PPS- All"/>
                    <xsd:enumeration value="PPS - EC"/>
                    <xsd:enumeration value="PPS - FS"/>
                    <xsd:enumeration value="PPS - IE"/>
                    <xsd:enumeration value="PPS - ANZ"/>
                    <xsd:enumeration value="PPS - UKI&amp;MICE"/>
                    <xsd:enumeration value="Resources - All"/>
                    <xsd:enumeration value="Resources - EC"/>
                    <xsd:enumeration value="Resources - FS"/>
                    <xsd:enumeration value="Resources - IE"/>
                    <xsd:enumeration value="Resources - ANZ"/>
                    <xsd:enumeration value="Resources - UKI&amp;MICE"/>
                    <xsd:enumeration value="Performance - All"/>
                    <xsd:enumeration value="Performance - EC"/>
                    <xsd:enumeration value="Performance - FS"/>
                    <xsd:enumeration value="Performance - IE"/>
                    <xsd:enumeration value="Performance - ANZ"/>
                    <xsd:enumeration value="Performance - UKI&amp;MICE"/>
                    <xsd:enumeration value="Training - All"/>
                    <xsd:enumeration value="Training - EC"/>
                    <xsd:enumeration value="Training - FS"/>
                    <xsd:enumeration value="Training - IE"/>
                    <xsd:enumeration value="Training - ANZ"/>
                    <xsd:enumeration value="Training - UKI&amp;MICE"/>
                  </xsd:restriction>
                </xsd:simpleType>
              </xsd:element>
            </xsd:sequence>
          </xsd:extension>
        </xsd:complexContent>
      </xsd:complexType>
    </xsd:element>
    <xsd:element name="Index" ma:index="5" nillable="true" ma:displayName="Index" ma:description="Used to determine order an item will be displayed in a web part." ma:internalName="Index">
      <xsd:simpleType>
        <xsd:restriction base="dms:Number"/>
      </xsd:simpleType>
    </xsd:element>
    <xsd:element name="Topic" ma:index="6" nillable="true" ma:displayName="Topic" ma:format="Dropdown" ma:internalName="Topic">
      <xsd:simpleType>
        <xsd:restriction base="dms:Choice">
          <xsd:enumeration value="Miscellaneous"/>
          <xsd:enumeration value="SMS 001 - Inspections by Regulatory Agencies"/>
          <xsd:enumeration value="SMS 002 - Hazard Communication (Worker Right-to-Know)"/>
          <xsd:enumeration value="SMS 003 - Emergency Preparedness Plans"/>
          <xsd:enumeration value="SMS 004 - Accessing Industrial Sites"/>
          <xsd:enumeration value="SMS 005 - Injury and Illness Prevention Program (California)"/>
          <xsd:enumeration value="SMS 006 - Abrasive Blasting"/>
          <xsd:enumeration value="SMS 007 - Aerial Lifts"/>
          <xsd:enumeration value="SMS 008 - Asbestos Operations"/>
          <xsd:enumeration value="SMS 009 - Corrosive and Reactive Materials"/>
          <xsd:enumeration value="SMS 010 - Confined Space Entry"/>
          <xsd:enumeration value="SMS 011 - Demolition"/>
          <xsd:enumeration value="SMS 012 - Electrical Safety"/>
          <xsd:enumeration value="SMS 013 - Excavation"/>
          <xsd:enumeration value="SMS 014 - Fire Protection and Prevention"/>
          <xsd:enumeration value="SMS 015 - Flammable and Combustible Liquids and Gases"/>
          <xsd:enumeration value="SMS 016 - Hand Tools and Portable Equipment"/>
          <xsd:enumeration value="SMS 017 - Hazardous Waste Operations"/>
          <xsd:enumeration value="SMS 018 - Heat Stress"/>
          <xsd:enumeration value="SMS 019 - Heavy Equipment Operations"/>
          <xsd:enumeration value="SMS 020 - Hot Work"/>
          <xsd:enumeration value="SMS 021 - Housekeeping"/>
          <xsd:enumeration value="SMS 022 - Lead in Construction"/>
          <xsd:enumeration value="SMS 023 - Lockout and Tagout Safety"/>
          <xsd:enumeration value="SMS 024 - Medical Screening &amp; Surveillance"/>
          <xsd:enumeration value="SMS 025 - New Employee Health, Safety, and Environment Orientation"/>
          <xsd:enumeration value="SMS 026 - Noise and Hearing Conservation"/>
          <xsd:enumeration value="SMS 027 - Work Over Water"/>
          <xsd:enumeration value="SMS 028 - Ladders"/>
          <xsd:enumeration value="SMS 029 - Personal Protective Equipment"/>
          <xsd:enumeration value="SMS 030 - Sanitation"/>
          <xsd:enumeration value="SMS 031 - Scaffolding"/>
          <xsd:enumeration value="SMS 032 - Work Zone Traffic Control"/>
          <xsd:enumeration value="SMS 033 - Underground Storage Tank Removal"/>
          <xsd:enumeration value="SMS 034 - Utility Clearances and Isolation"/>
          <xsd:enumeration value="SMS 035 - Work at High Altitude"/>
          <xsd:enumeration value="SMS 036 - International Travel Health and Safety"/>
          <xsd:enumeration value="SMS 037 - Mine Site Activities"/>
          <xsd:enumeration value="SMS 038 - Cranes &amp; Derricks"/>
          <xsd:enumeration value="SMS 039 - Munitions Response / Munitions and Explosives of Concern"/>
          <xsd:enumeration value="SMS 040 - Fall Protection"/>
          <xsd:enumeration value="SMS 041 - Rigging"/>
          <xsd:enumeration value="SMS 042 - Respiratory Protection"/>
          <xsd:enumeration value="SMS 043 - Personal Monitoring (Industrial Hygiene)"/>
          <xsd:enumeration value="SMS 044 - Radiation Safety for Portable Gauges"/>
          <xsd:enumeration value="SMS 045 - Hoists, Elevators and Conveyors"/>
          <xsd:enumeration value="SMS 046 - Subcontractor Health and Safety Requirements"/>
          <xsd:enumeration value="SMS 047 - Biological Hazards"/>
          <xsd:enumeration value="SMS 048 - Hazardous Materials/Dangerous Goods Shipping"/>
          <xsd:enumeration value="SMS 049 - Injury / Illness / Incident Reporting and Notifications"/>
          <xsd:enumeration value="SMS 050 - Toxic and Hazardous Substances"/>
          <xsd:enumeration value="SMS 051 - Bloodborne Pathogens"/>
          <xsd:enumeration value="SMS 052 - Radiation Protection Program"/>
          <xsd:enumeration value="SMS 053 - Marine Safety and Boat Operations"/>
          <xsd:enumeration value="SMS 054 - Office Ergonomics"/>
          <xsd:enumeration value="SMS 055 - Health, Safety and Environment Training"/>
          <xsd:enumeration value="SMS 056 - Drilling Safety Guidelines"/>
          <xsd:enumeration value="SMS 057 - Vehicle Safety Program"/>
          <xsd:enumeration value="SMS 058 - Process Safety Management"/>
          <xsd:enumeration value="SMS 059 - Cold Stress"/>
          <xsd:enumeration value="SMS 060 - Fatigue Management"/>
          <xsd:enumeration value="SMS 061 - Machine Guarding"/>
          <xsd:enumeration value="SMS 062 - Material Storage"/>
          <xsd:enumeration value="SMS 063 - Railroad On-Track Safety"/>
          <xsd:enumeration value="SMS 064 - Hand Safety"/>
          <xsd:enumeration value="SMS 065 - Injury and Claims Management"/>
          <xsd:enumeration value="SMS 066 - Incident Investigation"/>
          <xsd:enumeration value="SMS 068 - Health, Safety and Environment Compliance Assurance"/>
          <xsd:enumeration value="SMS 069 - Manual Material Handling"/>
          <xsd:enumeration value="SMS 070 - Powered Industrial Trucks"/>
          <xsd:enumeration value="SMS 072 - Behavior Based Safety"/>
          <xsd:enumeration value="SMS 077 - Entry Into Borings"/>
          <xsd:enumeration value="SMS 078 - Short Service Employee"/>
          <xsd:enumeration value="SMS 079 - Automated External Defibrillators"/>
          <xsd:enumeration value="SMS 080 - Implementation of URS HSMS in Asia/Pacific"/>
          <xsd:enumeration value="SMS 081EU -  Working Outside Home Country"/>
          <xsd:enumeration value="SMS 082 - Tunnels, Shafts and Caissons"/>
          <xsd:enumeration value="SMS 083 - Chromium (VI) Inhalation Exposure Protection"/>
          <xsd:enumeration value="SMS 084 - Lone Worker"/>
          <xsd:enumeration value="SMS 085 - Dive Safety"/>
          <xsd:enumeration value="SMS 086 - Managing HSE Related Risks"/>
          <xsd:enumeration value="SMS 087 - Compressed Air Systems and Testing"/>
          <xsd:enumeration value="SMS 088 - Signs, Signals and Barricades"/>
          <xsd:enumeration value="SMS 089 - Temporary Floors, Stairs, Railings, and Toeboards"/>
          <xsd:enumeration value="SMS 090 - Project Security"/>
          <xsd:enumeration value="SMS 091 - Concrete"/>
          <xsd:enumeration value="SMS 092 - Cofferdams"/>
          <xsd:enumeration value="SMS 093 - Steel Erection"/>
          <xsd:enumeration value="SMS 094 - Blasting and Explosives"/>
          <xsd:enumeration value="SMS 095 - Barge Operations"/>
          <xsd:enumeration value="SMS 096 - Mining Operations"/>
          <xsd:enumeration value="SMS 097 - Pandemic Management Plan"/>
          <xsd:enumeration value="SMS 098 - Management of Change"/>
          <xsd:enumeration value="SMS 300 - Compliance with European and National Legislation"/>
          <xsd:enumeration value="SMS 301 - Facilities Management"/>
          <xsd:enumeration value="SMS 302 - Safety in Design"/>
        </xsd:restriction>
      </xsd:simpleType>
    </xsd:element>
    <xsd:element name="Year_x0020_Developed" ma:index="7" nillable="true" ma:displayName="Year Developed" ma:internalName="Year_x0020_Developed">
      <xsd:simpleType>
        <xsd:restriction base="dms:Text">
          <xsd:maxLength value="4"/>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rget_x0020_Area_x0020__x002f__x0020_Audience xmlns="68b0e20c-0afb-4538-9398-2afa0498d0c1">
      <Value>Training - All</Value>
    </Target_x0020_Area_x0020__x002f__x0020_Audience>
    <Year_x0020_Developed xmlns="68b0e20c-0afb-4538-9398-2afa0498d0c1">2013</Year_x0020_Developed>
    <Index xmlns="68b0e20c-0afb-4538-9398-2afa0498d0c1" xsi:nil="true"/>
    <Category xmlns="68b0e20c-0afb-4538-9398-2afa0498d0c1">Training</Category>
    <Topic xmlns="68b0e20c-0afb-4538-9398-2afa0498d0c1">SMS 029 - Personal Protective Equipment</Topic>
    <Developed_x0020_By_x002f_Owner xmlns="68b0e20c-0afb-4538-9398-2afa0498d0c1">IE</Developed_x0020_By_x002f_Owner>
  </documentManagement>
</p:properties>
</file>

<file path=customXml/itemProps1.xml><?xml version="1.0" encoding="utf-8"?>
<ds:datastoreItem xmlns:ds="http://schemas.openxmlformats.org/officeDocument/2006/customXml" ds:itemID="{FE0586E6-F03C-4682-95BF-E11CFDCD4C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b0e20c-0afb-4538-9398-2afa0498d0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61ED19-F90F-44C7-9A27-4A090391CDA7}">
  <ds:schemaRefs>
    <ds:schemaRef ds:uri="http://schemas.microsoft.com/sharepoint/v3/contenttype/forms"/>
  </ds:schemaRefs>
</ds:datastoreItem>
</file>

<file path=customXml/itemProps3.xml><?xml version="1.0" encoding="utf-8"?>
<ds:datastoreItem xmlns:ds="http://schemas.openxmlformats.org/officeDocument/2006/customXml" ds:itemID="{2DDCB65B-B745-4B45-A7C1-1D0A7218FC64}">
  <ds:schemaRefs>
    <ds:schemaRef ds:uri="http://schemas.microsoft.com/office/2006/metadata/properties"/>
    <ds:schemaRef ds:uri="http://schemas.microsoft.com/office/infopath/2007/PartnerControls"/>
    <ds:schemaRef ds:uri="68b0e20c-0afb-4538-9398-2afa0498d0c1"/>
  </ds:schemaRefs>
</ds:datastoreItem>
</file>

<file path=docProps/app.xml><?xml version="1.0" encoding="utf-8"?>
<Properties xmlns="http://schemas.openxmlformats.org/officeDocument/2006/extended-properties" xmlns:vt="http://schemas.openxmlformats.org/officeDocument/2006/docPropsVTypes">
  <Template/>
  <TotalTime>429</TotalTime>
  <Words>1298</Words>
  <Application>Microsoft Office PowerPoint</Application>
  <PresentationFormat>On-screen Show (4:3)</PresentationFormat>
  <Paragraphs>237</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Custom Design</vt:lpstr>
      <vt:lpstr>PERSONAL PROTECTION EQUIPMENT</vt:lpstr>
      <vt:lpstr>COURSE OBJECTIVES</vt:lpstr>
      <vt:lpstr>SELECTION OF PPE</vt:lpstr>
      <vt:lpstr>HEAD PROTECTION</vt:lpstr>
      <vt:lpstr>HEAD PROTECTION (cont.)</vt:lpstr>
      <vt:lpstr>PROTECTIVE HATS</vt:lpstr>
      <vt:lpstr>Hard Hat Suspension (what’s under the shell)</vt:lpstr>
      <vt:lpstr>Hard Hat Suspension (cont.)</vt:lpstr>
      <vt:lpstr>Hard Hat Replacement</vt:lpstr>
      <vt:lpstr>Use of Hard Hats</vt:lpstr>
      <vt:lpstr>Evidence of UV Deterioration</vt:lpstr>
      <vt:lpstr> </vt:lpstr>
      <vt:lpstr>Types of Eye Hazards</vt:lpstr>
      <vt:lpstr>TYPES OF EYE PROTECTION</vt:lpstr>
      <vt:lpstr>CARE OF EYE PROTECTION</vt:lpstr>
      <vt:lpstr>Emergency Eyewashes</vt:lpstr>
      <vt:lpstr>Hand Protection</vt:lpstr>
      <vt:lpstr>WORKPLACE ACCIDENT &amp;  INJURY STATISTICS</vt:lpstr>
      <vt:lpstr>HAND AND ARM  PROTECTION</vt:lpstr>
      <vt:lpstr>GLOVE SELECTION</vt:lpstr>
      <vt:lpstr>AVAILABLE GLOVES AND CARE</vt:lpstr>
      <vt:lpstr>HAND PROTECTION</vt:lpstr>
      <vt:lpstr>Before you use…</vt:lpstr>
      <vt:lpstr>HEARING PROTECTION</vt:lpstr>
      <vt:lpstr>Slide 24</vt:lpstr>
      <vt:lpstr>RESPIRATORY PROTECTION</vt:lpstr>
      <vt:lpstr>Slide 26</vt:lpstr>
      <vt:lpstr>FOOT PROTECTION</vt:lpstr>
      <vt:lpstr>TYPES OF FOOT PROTECTION</vt:lpstr>
      <vt:lpstr>What Should I Know When I Buy Footwear for Work?</vt:lpstr>
      <vt:lpstr>What Should I Know When I Buy Footwear for Work? (cont.)</vt:lpstr>
      <vt:lpstr>LEG PROTECTION</vt:lpstr>
      <vt:lpstr>FULL BODY PROTECTION</vt:lpstr>
      <vt:lpstr>CARE OF PPE</vt:lpstr>
      <vt:lpstr>WEAR YOUR PPE AT WORK</vt:lpstr>
      <vt:lpstr>WEAR YOUR PPE AT HOME</vt:lpstr>
    </vt:vector>
  </TitlesOfParts>
  <Company>LACSD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dc:title>
  <dc:creator>ssun</dc:creator>
  <cp:lastModifiedBy>P.A.VIJAIARASAN</cp:lastModifiedBy>
  <cp:revision>27</cp:revision>
  <cp:lastPrinted>2012-09-25T17:42:55Z</cp:lastPrinted>
  <dcterms:created xsi:type="dcterms:W3CDTF">2004-09-13T22:45:31Z</dcterms:created>
  <dcterms:modified xsi:type="dcterms:W3CDTF">2015-07-11T06:08:26Z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0x0101007960120FE3895C4FB57EBB11D443BD72</vt:lpwstr>
  </property>
</Properties>
</file>